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660"/>
  </p:normalViewPr>
  <p:slideViewPr>
    <p:cSldViewPr snapToGrid="0">
      <p:cViewPr varScale="1">
        <p:scale>
          <a:sx n="85" d="100"/>
          <a:sy n="85" d="100"/>
        </p:scale>
        <p:origin x="96" y="1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6E5F2B8-A4DF-48EB-97CE-CD566CBA082B}" type="datetimeFigureOut">
              <a:rPr lang="en-US" smtClean="0"/>
              <a:t>5/8/2019</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9D7903C5-5853-4732-9D9E-1BD436EBBFFA}"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7790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6E5F2B8-A4DF-48EB-97CE-CD566CBA082B}" type="datetimeFigureOut">
              <a:rPr lang="en-US" smtClean="0"/>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7903C5-5853-4732-9D9E-1BD436EBBFFA}" type="slidenum">
              <a:rPr lang="en-US" smtClean="0"/>
              <a:t>‹#›</a:t>
            </a:fld>
            <a:endParaRPr lang="en-US"/>
          </a:p>
        </p:txBody>
      </p:sp>
    </p:spTree>
    <p:extLst>
      <p:ext uri="{BB962C8B-B14F-4D97-AF65-F5344CB8AC3E}">
        <p14:creationId xmlns:p14="http://schemas.microsoft.com/office/powerpoint/2010/main" val="2370541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6E5F2B8-A4DF-48EB-97CE-CD566CBA082B}" type="datetimeFigureOut">
              <a:rPr lang="en-US" smtClean="0"/>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7903C5-5853-4732-9D9E-1BD436EBBFFA}"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65022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6E5F2B8-A4DF-48EB-97CE-CD566CBA082B}" type="datetimeFigureOut">
              <a:rPr lang="en-US" smtClean="0"/>
              <a:t>5/8/2019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7903C5-5853-4732-9D9E-1BD436EBBFFA}" type="slidenum">
              <a:rPr lang="en-US" smtClean="0"/>
              <a:t>‹#›</a:t>
            </a:fld>
            <a:endParaRPr lang="en-US"/>
          </a:p>
        </p:txBody>
      </p:sp>
    </p:spTree>
    <p:extLst>
      <p:ext uri="{BB962C8B-B14F-4D97-AF65-F5344CB8AC3E}">
        <p14:creationId xmlns:p14="http://schemas.microsoft.com/office/powerpoint/2010/main" val="1588272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6E5F2B8-A4DF-48EB-97CE-CD566CBA082B}" type="datetimeFigureOut">
              <a:rPr lang="en-US" smtClean="0"/>
              <a:t>5/8/2019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7903C5-5853-4732-9D9E-1BD436EBBFFA}"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40602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6E5F2B8-A4DF-48EB-97CE-CD566CBA082B}" type="datetimeFigureOut">
              <a:rPr lang="en-US" smtClean="0"/>
              <a:t>5/8/2019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7903C5-5853-4732-9D9E-1BD436EBBFFA}"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1741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E5F2B8-A4DF-48EB-97CE-CD566CBA082B}" type="datetimeFigureOut">
              <a:rPr lang="en-US" smtClean="0"/>
              <a:t>5/8/2019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7903C5-5853-4732-9D9E-1BD436EBBFFA}" type="slidenum">
              <a:rPr lang="en-US" smtClean="0"/>
              <a:t>‹#›</a:t>
            </a:fld>
            <a:endParaRPr lang="en-US"/>
          </a:p>
        </p:txBody>
      </p:sp>
    </p:spTree>
    <p:extLst>
      <p:ext uri="{BB962C8B-B14F-4D97-AF65-F5344CB8AC3E}">
        <p14:creationId xmlns:p14="http://schemas.microsoft.com/office/powerpoint/2010/main" val="654625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6E5F2B8-A4DF-48EB-97CE-CD566CBA082B}" type="datetimeFigureOut">
              <a:rPr lang="en-US" smtClean="0"/>
              <a:t>5/8/2019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7903C5-5853-4732-9D9E-1BD436EBBFFA}"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19018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6E5F2B8-A4DF-48EB-97CE-CD566CBA082B}" type="datetimeFigureOut">
              <a:rPr lang="en-US" smtClean="0"/>
              <a:t>5/8/2019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7903C5-5853-4732-9D9E-1BD436EBBFFA}" type="slidenum">
              <a:rPr lang="en-US" smtClean="0"/>
              <a:t>‹#›</a:t>
            </a:fld>
            <a:endParaRPr lang="en-US"/>
          </a:p>
        </p:txBody>
      </p:sp>
    </p:spTree>
    <p:extLst>
      <p:ext uri="{BB962C8B-B14F-4D97-AF65-F5344CB8AC3E}">
        <p14:creationId xmlns:p14="http://schemas.microsoft.com/office/powerpoint/2010/main" val="213672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6E5F2B8-A4DF-48EB-97CE-CD566CBA082B}" type="datetimeFigureOut">
              <a:rPr lang="en-US" smtClean="0"/>
              <a:t>5/8/2019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7903C5-5853-4732-9D9E-1BD436EBBFFA}" type="slidenum">
              <a:rPr lang="en-US" smtClean="0"/>
              <a:t>‹#›</a:t>
            </a:fld>
            <a:endParaRPr lang="en-US"/>
          </a:p>
        </p:txBody>
      </p:sp>
    </p:spTree>
    <p:extLst>
      <p:ext uri="{BB962C8B-B14F-4D97-AF65-F5344CB8AC3E}">
        <p14:creationId xmlns:p14="http://schemas.microsoft.com/office/powerpoint/2010/main" val="3687744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6E5F2B8-A4DF-48EB-97CE-CD566CBA082B}" type="datetimeFigureOut">
              <a:rPr lang="en-US" smtClean="0"/>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7903C5-5853-4732-9D9E-1BD436EBBFFA}"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25613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6E5F2B8-A4DF-48EB-97CE-CD566CBA082B}" type="datetimeFigureOut">
              <a:rPr lang="en-US" smtClean="0"/>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7903C5-5853-4732-9D9E-1BD436EBBFFA}"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42519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6E5F2B8-A4DF-48EB-97CE-CD566CBA082B}" type="datetimeFigureOut">
              <a:rPr lang="en-US" smtClean="0"/>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7903C5-5853-4732-9D9E-1BD436EBBFFA}" type="slidenum">
              <a:rPr lang="en-US" smtClean="0"/>
              <a:t>‹#›</a:t>
            </a:fld>
            <a:endParaRPr lang="en-US"/>
          </a:p>
        </p:txBody>
      </p:sp>
    </p:spTree>
    <p:extLst>
      <p:ext uri="{BB962C8B-B14F-4D97-AF65-F5344CB8AC3E}">
        <p14:creationId xmlns:p14="http://schemas.microsoft.com/office/powerpoint/2010/main" val="23476536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6E5F2B8-A4DF-48EB-97CE-CD566CBA082B}" type="datetimeFigureOut">
              <a:rPr lang="en-US" smtClean="0"/>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7903C5-5853-4732-9D9E-1BD436EBBFFA}"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471304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6E5F2B8-A4DF-48EB-97CE-CD566CBA082B}" type="datetimeFigureOut">
              <a:rPr lang="en-US" smtClean="0"/>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7903C5-5853-4732-9D9E-1BD436EBBFFA}"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370121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6E5F2B8-A4DF-48EB-97CE-CD566CBA082B}" type="datetimeFigureOut">
              <a:rPr lang="en-US" smtClean="0"/>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7903C5-5853-4732-9D9E-1BD436EBBFFA}"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581961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6E5F2B8-A4DF-48EB-97CE-CD566CBA082B}" type="datetimeFigureOut">
              <a:rPr lang="en-US" smtClean="0"/>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7903C5-5853-4732-9D9E-1BD436EBBFFA}"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25551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6E5F2B8-A4DF-48EB-97CE-CD566CBA082B}" type="datetimeFigureOut">
              <a:rPr lang="en-US" smtClean="0"/>
              <a:t>5/8/2019</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D7903C5-5853-4732-9D9E-1BD436EBBFFA}" type="slidenum">
              <a:rPr lang="en-US" smtClean="0"/>
              <a:t>‹#›</a:t>
            </a:fld>
            <a:endParaRPr lang="en-US"/>
          </a:p>
        </p:txBody>
      </p:sp>
    </p:spTree>
    <p:extLst>
      <p:ext uri="{BB962C8B-B14F-4D97-AF65-F5344CB8AC3E}">
        <p14:creationId xmlns:p14="http://schemas.microsoft.com/office/powerpoint/2010/main" val="38627923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latin typeface="Calibri" panose="020F0502020204030204" pitchFamily="34" charset="0"/>
                <a:cs typeface="Calibri" panose="020F0502020204030204" pitchFamily="34" charset="0"/>
              </a:rPr>
              <a:t>Norway</a:t>
            </a:r>
            <a:endParaRPr lang="en-US" b="1" dirty="0">
              <a:latin typeface="Calibri" panose="020F0502020204030204" pitchFamily="34" charset="0"/>
              <a:cs typeface="Calibri" panose="020F0502020204030204" pitchFamily="34" charset="0"/>
            </a:endParaRPr>
          </a:p>
        </p:txBody>
      </p:sp>
      <p:sp>
        <p:nvSpPr>
          <p:cNvPr id="3" name="Subtitle 2"/>
          <p:cNvSpPr>
            <a:spLocks noGrp="1"/>
          </p:cNvSpPr>
          <p:nvPr>
            <p:ph type="subTitle" idx="1"/>
          </p:nvPr>
        </p:nvSpPr>
        <p:spPr/>
        <p:txBody>
          <a:bodyPr/>
          <a:lstStyle/>
          <a:p>
            <a:pPr algn="l"/>
            <a:r>
              <a:rPr lang="en-US" dirty="0" smtClean="0"/>
              <a:t>Presented by: </a:t>
            </a:r>
            <a:r>
              <a:rPr lang="en-US" dirty="0" err="1" smtClean="0"/>
              <a:t>Yassen</a:t>
            </a:r>
            <a:r>
              <a:rPr lang="en-US" dirty="0" smtClean="0"/>
              <a:t> Adel </a:t>
            </a:r>
          </a:p>
          <a:p>
            <a:pPr algn="l"/>
            <a:r>
              <a:rPr lang="en-US" dirty="0" smtClean="0"/>
              <a:t>Reg. no: 15102520</a:t>
            </a:r>
            <a:endParaRPr lang="en-US" dirty="0"/>
          </a:p>
        </p:txBody>
      </p:sp>
    </p:spTree>
    <p:extLst>
      <p:ext uri="{BB962C8B-B14F-4D97-AF65-F5344CB8AC3E}">
        <p14:creationId xmlns:p14="http://schemas.microsoft.com/office/powerpoint/2010/main" val="250165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a:t>Contents:-</a:t>
            </a:r>
            <a:endParaRPr lang="en-US" dirty="0"/>
          </a:p>
        </p:txBody>
      </p:sp>
      <p:sp>
        <p:nvSpPr>
          <p:cNvPr id="3" name="Content Placeholder 2"/>
          <p:cNvSpPr>
            <a:spLocks noGrp="1"/>
          </p:cNvSpPr>
          <p:nvPr>
            <p:ph idx="1"/>
          </p:nvPr>
        </p:nvSpPr>
        <p:spPr/>
        <p:txBody>
          <a:bodyPr>
            <a:normAutofit fontScale="92500" lnSpcReduction="20000"/>
          </a:bodyPr>
          <a:lstStyle/>
          <a:p>
            <a:pPr lvl="0"/>
            <a:r>
              <a:rPr lang="en-US" sz="2200" dirty="0" smtClean="0">
                <a:latin typeface="Calibri" panose="020F0502020204030204" pitchFamily="34" charset="0"/>
                <a:cs typeface="Calibri" panose="020F0502020204030204" pitchFamily="34" charset="0"/>
              </a:rPr>
              <a:t>Introduction</a:t>
            </a:r>
            <a:endParaRPr lang="en-US" sz="2200" dirty="0">
              <a:latin typeface="Calibri" panose="020F0502020204030204" pitchFamily="34" charset="0"/>
              <a:cs typeface="Calibri" panose="020F0502020204030204" pitchFamily="34" charset="0"/>
            </a:endParaRPr>
          </a:p>
          <a:p>
            <a:pPr lvl="0"/>
            <a:r>
              <a:rPr lang="en-US" sz="2200" dirty="0">
                <a:latin typeface="Calibri" panose="020F0502020204030204" pitchFamily="34" charset="0"/>
                <a:cs typeface="Calibri" panose="020F0502020204030204" pitchFamily="34" charset="0"/>
              </a:rPr>
              <a:t>Geography </a:t>
            </a:r>
          </a:p>
          <a:p>
            <a:pPr lvl="0"/>
            <a:r>
              <a:rPr lang="en-US" sz="2200" dirty="0">
                <a:latin typeface="Calibri" panose="020F0502020204030204" pitchFamily="34" charset="0"/>
                <a:cs typeface="Calibri" panose="020F0502020204030204" pitchFamily="34" charset="0"/>
              </a:rPr>
              <a:t>Politics</a:t>
            </a:r>
          </a:p>
          <a:p>
            <a:pPr lvl="0"/>
            <a:r>
              <a:rPr lang="en-US" sz="2200" dirty="0">
                <a:latin typeface="Calibri" panose="020F0502020204030204" pitchFamily="34" charset="0"/>
                <a:cs typeface="Calibri" panose="020F0502020204030204" pitchFamily="34" charset="0"/>
              </a:rPr>
              <a:t>Economy</a:t>
            </a:r>
          </a:p>
          <a:p>
            <a:pPr lvl="0"/>
            <a:r>
              <a:rPr lang="en-US" sz="2200" dirty="0">
                <a:latin typeface="Calibri" panose="020F0502020204030204" pitchFamily="34" charset="0"/>
                <a:cs typeface="Calibri" panose="020F0502020204030204" pitchFamily="34" charset="0"/>
              </a:rPr>
              <a:t>Industrial and trading</a:t>
            </a:r>
          </a:p>
          <a:p>
            <a:pPr lvl="0"/>
            <a:r>
              <a:rPr lang="en-US" sz="2200" dirty="0">
                <a:latin typeface="Calibri" panose="020F0502020204030204" pitchFamily="34" charset="0"/>
                <a:cs typeface="Calibri" panose="020F0502020204030204" pitchFamily="34" charset="0"/>
              </a:rPr>
              <a:t>Demographics</a:t>
            </a:r>
          </a:p>
          <a:p>
            <a:pPr lvl="0"/>
            <a:r>
              <a:rPr lang="en-US" sz="2200" dirty="0" smtClean="0">
                <a:latin typeface="Calibri" panose="020F0502020204030204" pitchFamily="34" charset="0"/>
                <a:cs typeface="Calibri" panose="020F0502020204030204" pitchFamily="34" charset="0"/>
              </a:rPr>
              <a:t>Culture </a:t>
            </a:r>
            <a:endParaRPr lang="en-US" sz="2200" dirty="0">
              <a:latin typeface="Calibri" panose="020F0502020204030204" pitchFamily="34" charset="0"/>
              <a:cs typeface="Calibri" panose="020F0502020204030204" pitchFamily="34" charset="0"/>
            </a:endParaRPr>
          </a:p>
          <a:p>
            <a:pPr marL="0" indent="0">
              <a:buNone/>
            </a:pPr>
            <a:r>
              <a:rPr lang="en-US" dirty="0"/>
              <a:t> </a:t>
            </a:r>
          </a:p>
          <a:p>
            <a:endParaRPr lang="en-US" dirty="0"/>
          </a:p>
        </p:txBody>
      </p:sp>
    </p:spTree>
    <p:extLst>
      <p:ext uri="{BB962C8B-B14F-4D97-AF65-F5344CB8AC3E}">
        <p14:creationId xmlns:p14="http://schemas.microsoft.com/office/powerpoint/2010/main" val="1945499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latin typeface="Calibri" panose="020F0502020204030204" pitchFamily="34" charset="0"/>
                <a:cs typeface="Calibri" panose="020F0502020204030204" pitchFamily="34" charset="0"/>
              </a:rPr>
              <a:t>Introduction:</a:t>
            </a:r>
            <a:endParaRPr lang="en-US" u="sng"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p:txBody>
          <a:bodyPr>
            <a:normAutofit fontScale="70000" lnSpcReduction="20000"/>
          </a:bodyPr>
          <a:lstStyle/>
          <a:p>
            <a:r>
              <a:rPr lang="en-US" b="1" dirty="0">
                <a:solidFill>
                  <a:schemeClr val="tx1"/>
                </a:solidFill>
                <a:latin typeface="Calibri" panose="020F0502020204030204" pitchFamily="34" charset="0"/>
                <a:cs typeface="Calibri" panose="020F0502020204030204" pitchFamily="34" charset="0"/>
              </a:rPr>
              <a:t>Norway</a:t>
            </a:r>
            <a:r>
              <a:rPr lang="en-US" dirty="0">
                <a:solidFill>
                  <a:schemeClr val="tx1"/>
                </a:solidFill>
                <a:latin typeface="Calibri" panose="020F0502020204030204" pitchFamily="34" charset="0"/>
                <a:cs typeface="Calibri" panose="020F0502020204030204" pitchFamily="34" charset="0"/>
              </a:rPr>
              <a:t>, officially the </a:t>
            </a:r>
            <a:r>
              <a:rPr lang="en-US" b="1" dirty="0">
                <a:solidFill>
                  <a:schemeClr val="tx1"/>
                </a:solidFill>
                <a:latin typeface="Calibri" panose="020F0502020204030204" pitchFamily="34" charset="0"/>
                <a:cs typeface="Calibri" panose="020F0502020204030204" pitchFamily="34" charset="0"/>
              </a:rPr>
              <a:t>Kingdom of Norway</a:t>
            </a:r>
            <a:r>
              <a:rPr lang="en-US" dirty="0">
                <a:solidFill>
                  <a:schemeClr val="tx1"/>
                </a:solidFill>
                <a:latin typeface="Calibri" panose="020F0502020204030204" pitchFamily="34" charset="0"/>
                <a:cs typeface="Calibri" panose="020F0502020204030204" pitchFamily="34" charset="0"/>
              </a:rPr>
              <a:t>, is a Nordic country in Northern Europe whose territory comprises the western and northernmost portion of the Scandinavian Peninsula; the remote island of Jan Mayen and the archipelago of Svalbard are also part of the Kingdom of Norway. The Antarctic Peter I Island and the sub-Antarctic Bouvet Island are dependent territories and thus not considered part of the kingdom. Norway also lays claim to a section of Antarctica known as Queen Maud Land. Norway has a total area of 385,207 square </a:t>
            </a:r>
            <a:r>
              <a:rPr lang="en-US" dirty="0" err="1">
                <a:solidFill>
                  <a:schemeClr val="tx1"/>
                </a:solidFill>
                <a:latin typeface="Calibri" panose="020F0502020204030204" pitchFamily="34" charset="0"/>
                <a:cs typeface="Calibri" panose="020F0502020204030204" pitchFamily="34" charset="0"/>
              </a:rPr>
              <a:t>kilometres</a:t>
            </a:r>
            <a:r>
              <a:rPr lang="en-US" dirty="0">
                <a:solidFill>
                  <a:schemeClr val="tx1"/>
                </a:solidFill>
                <a:latin typeface="Calibri" panose="020F0502020204030204" pitchFamily="34" charset="0"/>
                <a:cs typeface="Calibri" panose="020F0502020204030204" pitchFamily="34" charset="0"/>
              </a:rPr>
              <a:t> (148,729 </a:t>
            </a:r>
            <a:r>
              <a:rPr lang="en-US" dirty="0" err="1">
                <a:solidFill>
                  <a:schemeClr val="tx1"/>
                </a:solidFill>
                <a:latin typeface="Calibri" panose="020F0502020204030204" pitchFamily="34" charset="0"/>
                <a:cs typeface="Calibri" panose="020F0502020204030204" pitchFamily="34" charset="0"/>
              </a:rPr>
              <a:t>sq</a:t>
            </a:r>
            <a:r>
              <a:rPr lang="en-US" dirty="0">
                <a:solidFill>
                  <a:schemeClr val="tx1"/>
                </a:solidFill>
                <a:latin typeface="Calibri" panose="020F0502020204030204" pitchFamily="34" charset="0"/>
                <a:cs typeface="Calibri" panose="020F0502020204030204" pitchFamily="34" charset="0"/>
              </a:rPr>
              <a:t> mi) and a population of 5,312,300 (as of August 2018). The country shares a long eastern border with Sweden (1,619 km or 1,006 mi long). Norway is bordered by Finland and Russia to the north-east, and the </a:t>
            </a:r>
            <a:r>
              <a:rPr lang="en-US" dirty="0" smtClean="0">
                <a:solidFill>
                  <a:schemeClr val="tx1"/>
                </a:solidFill>
                <a:latin typeface="Calibri" panose="020F0502020204030204" pitchFamily="34" charset="0"/>
                <a:cs typeface="Calibri" panose="020F0502020204030204" pitchFamily="34" charset="0"/>
              </a:rPr>
              <a:t>Skagerrak</a:t>
            </a:r>
            <a:r>
              <a:rPr lang="en-US" dirty="0">
                <a:solidFill>
                  <a:schemeClr val="tx1"/>
                </a:solidFill>
                <a:latin typeface="Calibri" panose="020F0502020204030204" pitchFamily="34" charset="0"/>
                <a:cs typeface="Calibri" panose="020F0502020204030204" pitchFamily="34" charset="0"/>
              </a:rPr>
              <a:t> strait to the south, with Denmark on the other side. Norway has an extensive coastline, facing the North Atlantic Ocean and the Barents Sea. The capital of Norway is Oslo, it is the economic and governmental </a:t>
            </a:r>
            <a:r>
              <a:rPr lang="en-US" dirty="0" err="1">
                <a:solidFill>
                  <a:schemeClr val="tx1"/>
                </a:solidFill>
                <a:latin typeface="Calibri" panose="020F0502020204030204" pitchFamily="34" charset="0"/>
                <a:cs typeface="Calibri" panose="020F0502020204030204" pitchFamily="34" charset="0"/>
              </a:rPr>
              <a:t>centre</a:t>
            </a:r>
            <a:r>
              <a:rPr lang="en-US" dirty="0">
                <a:solidFill>
                  <a:schemeClr val="tx1"/>
                </a:solidFill>
                <a:latin typeface="Calibri" panose="020F0502020204030204" pitchFamily="34" charset="0"/>
                <a:cs typeface="Calibri" panose="020F0502020204030204" pitchFamily="34" charset="0"/>
              </a:rPr>
              <a:t> of Norway. The city is also a hub of Norwegian trade, banking, industry and shipping. It is an important </a:t>
            </a:r>
            <a:r>
              <a:rPr lang="en-US" dirty="0" err="1">
                <a:solidFill>
                  <a:schemeClr val="tx1"/>
                </a:solidFill>
                <a:latin typeface="Calibri" panose="020F0502020204030204" pitchFamily="34" charset="0"/>
                <a:cs typeface="Calibri" panose="020F0502020204030204" pitchFamily="34" charset="0"/>
              </a:rPr>
              <a:t>centre</a:t>
            </a:r>
            <a:r>
              <a:rPr lang="en-US" dirty="0">
                <a:solidFill>
                  <a:schemeClr val="tx1"/>
                </a:solidFill>
                <a:latin typeface="Calibri" panose="020F0502020204030204" pitchFamily="34" charset="0"/>
                <a:cs typeface="Calibri" panose="020F0502020204030204" pitchFamily="34" charset="0"/>
              </a:rPr>
              <a:t> for maritime industries and maritime trade in Europe. The city is home to many companies within the maritime sector, some of which are among the world's largest shipping companies, shipbrokers and maritime insurance brokers. Oslo is a pilot city of the Council of Europe and the European Commission intercultural cities </a:t>
            </a:r>
            <a:r>
              <a:rPr lang="en-US" dirty="0" err="1">
                <a:solidFill>
                  <a:schemeClr val="tx1"/>
                </a:solidFill>
                <a:latin typeface="Calibri" panose="020F0502020204030204" pitchFamily="34" charset="0"/>
                <a:cs typeface="Calibri" panose="020F0502020204030204" pitchFamily="34" charset="0"/>
              </a:rPr>
              <a:t>programme</a:t>
            </a:r>
            <a:r>
              <a:rPr lang="en-US" dirty="0">
                <a:solidFill>
                  <a:schemeClr val="tx1"/>
                </a:solidFill>
                <a:latin typeface="Calibri" panose="020F0502020204030204" pitchFamily="34" charset="0"/>
                <a:cs typeface="Calibri" panose="020F0502020204030204" pitchFamily="34" charset="0"/>
              </a:rPr>
              <a:t>.</a:t>
            </a:r>
          </a:p>
          <a:p>
            <a:endParaRPr lang="en-US" dirty="0"/>
          </a:p>
        </p:txBody>
      </p:sp>
    </p:spTree>
    <p:extLst>
      <p:ext uri="{BB962C8B-B14F-4D97-AF65-F5344CB8AC3E}">
        <p14:creationId xmlns:p14="http://schemas.microsoft.com/office/powerpoint/2010/main" val="44815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latin typeface="Calibri" panose="020F0502020204030204" pitchFamily="34" charset="0"/>
                <a:cs typeface="Calibri" panose="020F0502020204030204" pitchFamily="34" charset="0"/>
              </a:rPr>
              <a:t>Geography:</a:t>
            </a:r>
            <a:endParaRPr lang="en-US" u="sng"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p:txBody>
          <a:bodyPr/>
          <a:lstStyle/>
          <a:p>
            <a:r>
              <a:rPr lang="en-US" sz="1700" dirty="0">
                <a:solidFill>
                  <a:schemeClr val="tx1"/>
                </a:solidFill>
                <a:latin typeface="Calibri" panose="020F0502020204030204" pitchFamily="34" charset="0"/>
                <a:cs typeface="Calibri" panose="020F0502020204030204" pitchFamily="34" charset="0"/>
              </a:rPr>
              <a:t>Norway is one of the world's most northerly countries, and one of Europe's most mountainous countries with large areas dominated by the Scandinavian Mountains; average elevation is 460 </a:t>
            </a:r>
            <a:r>
              <a:rPr lang="en-US" sz="1700" dirty="0" err="1">
                <a:solidFill>
                  <a:schemeClr val="tx1"/>
                </a:solidFill>
                <a:latin typeface="Calibri" panose="020F0502020204030204" pitchFamily="34" charset="0"/>
                <a:cs typeface="Calibri" panose="020F0502020204030204" pitchFamily="34" charset="0"/>
              </a:rPr>
              <a:t>metres</a:t>
            </a:r>
            <a:r>
              <a:rPr lang="en-US" sz="1700" dirty="0">
                <a:solidFill>
                  <a:schemeClr val="tx1"/>
                </a:solidFill>
                <a:latin typeface="Calibri" panose="020F0502020204030204" pitchFamily="34" charset="0"/>
                <a:cs typeface="Calibri" panose="020F0502020204030204" pitchFamily="34" charset="0"/>
              </a:rPr>
              <a:t> (1,510 </a:t>
            </a:r>
            <a:r>
              <a:rPr lang="en-US" sz="1700" dirty="0" err="1">
                <a:solidFill>
                  <a:schemeClr val="tx1"/>
                </a:solidFill>
                <a:latin typeface="Calibri" panose="020F0502020204030204" pitchFamily="34" charset="0"/>
                <a:cs typeface="Calibri" panose="020F0502020204030204" pitchFamily="34" charset="0"/>
              </a:rPr>
              <a:t>ft</a:t>
            </a:r>
            <a:r>
              <a:rPr lang="en-US" sz="1700" dirty="0">
                <a:solidFill>
                  <a:schemeClr val="tx1"/>
                </a:solidFill>
                <a:latin typeface="Calibri" panose="020F0502020204030204" pitchFamily="34" charset="0"/>
                <a:cs typeface="Calibri" panose="020F0502020204030204" pitchFamily="34" charset="0"/>
              </a:rPr>
              <a:t>) and 32% of the mainland is located above the tree line.</a:t>
            </a:r>
          </a:p>
          <a:p>
            <a:r>
              <a:rPr lang="en-US" sz="1700" dirty="0">
                <a:latin typeface="Calibri" panose="020F0502020204030204" pitchFamily="34" charset="0"/>
                <a:cs typeface="Calibri" panose="020F0502020204030204" pitchFamily="34" charset="0"/>
              </a:rPr>
              <a:t>Virtually the entire country was covered with a thick ice sheet during the last ice age, as well as in many earlier ice ages. The movement of the ice carved out deep valleys, and when the ice melted, the sea filled many of these valleys, creating Norway's famous fjords. </a:t>
            </a:r>
          </a:p>
        </p:txBody>
      </p:sp>
    </p:spTree>
    <p:extLst>
      <p:ext uri="{BB962C8B-B14F-4D97-AF65-F5344CB8AC3E}">
        <p14:creationId xmlns:p14="http://schemas.microsoft.com/office/powerpoint/2010/main" val="2820596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latin typeface="Calibri" panose="020F0502020204030204" pitchFamily="34" charset="0"/>
                <a:cs typeface="Calibri" panose="020F0502020204030204" pitchFamily="34" charset="0"/>
              </a:rPr>
              <a:t>Politics:</a:t>
            </a:r>
            <a:endParaRPr lang="en-US" u="sng"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p:txBody>
          <a:bodyPr>
            <a:normAutofit/>
          </a:bodyPr>
          <a:lstStyle/>
          <a:p>
            <a:r>
              <a:rPr lang="en-US" sz="1700" dirty="0">
                <a:latin typeface="Calibri" panose="020F0502020204030204" pitchFamily="34" charset="0"/>
                <a:cs typeface="Calibri" panose="020F0502020204030204" pitchFamily="34" charset="0"/>
              </a:rPr>
              <a:t>The </a:t>
            </a:r>
            <a:r>
              <a:rPr lang="en-US" sz="1700" b="1" dirty="0">
                <a:latin typeface="Calibri" panose="020F0502020204030204" pitchFamily="34" charset="0"/>
                <a:cs typeface="Calibri" panose="020F0502020204030204" pitchFamily="34" charset="0"/>
              </a:rPr>
              <a:t>politics of Norway</a:t>
            </a:r>
            <a:r>
              <a:rPr lang="en-US" sz="1700" dirty="0">
                <a:latin typeface="Calibri" panose="020F0502020204030204" pitchFamily="34" charset="0"/>
                <a:cs typeface="Calibri" panose="020F0502020204030204" pitchFamily="34" charset="0"/>
              </a:rPr>
              <a:t> take place in the framework of a parliamentary representative democratic constitutional monarchy. Executive power is exercised by the king, the Council of State, the cabinet, led by the Prime Minister of Norway. Legislative power is vested in both the government and the legislature, the </a:t>
            </a:r>
            <a:r>
              <a:rPr lang="en-US" sz="1700" dirty="0" err="1">
                <a:latin typeface="Calibri" panose="020F0502020204030204" pitchFamily="34" charset="0"/>
                <a:cs typeface="Calibri" panose="020F0502020204030204" pitchFamily="34" charset="0"/>
              </a:rPr>
              <a:t>Storting</a:t>
            </a:r>
            <a:r>
              <a:rPr lang="en-US" sz="1700" dirty="0">
                <a:latin typeface="Calibri" panose="020F0502020204030204" pitchFamily="34" charset="0"/>
                <a:cs typeface="Calibri" panose="020F0502020204030204" pitchFamily="34" charset="0"/>
              </a:rPr>
              <a:t> elected within a multi-party system. The judiciary is independent of the executive branch and the legislature.</a:t>
            </a:r>
          </a:p>
          <a:p>
            <a:r>
              <a:rPr lang="en-US" sz="1700" dirty="0">
                <a:latin typeface="Calibri" panose="020F0502020204030204" pitchFamily="34" charset="0"/>
                <a:cs typeface="Calibri" panose="020F0502020204030204" pitchFamily="34" charset="0"/>
              </a:rPr>
              <a:t>The Economist Intelligence Unit rated Norway as a "full democracy" in 2016.</a:t>
            </a:r>
          </a:p>
          <a:p>
            <a:pPr marL="0" indent="0">
              <a:buNone/>
            </a:pPr>
            <a:endParaRPr lang="en-US" dirty="0"/>
          </a:p>
        </p:txBody>
      </p:sp>
    </p:spTree>
    <p:extLst>
      <p:ext uri="{BB962C8B-B14F-4D97-AF65-F5344CB8AC3E}">
        <p14:creationId xmlns:p14="http://schemas.microsoft.com/office/powerpoint/2010/main" val="32734692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latin typeface="Calibri" panose="020F0502020204030204" pitchFamily="34" charset="0"/>
                <a:cs typeface="Calibri" panose="020F0502020204030204" pitchFamily="34" charset="0"/>
              </a:rPr>
              <a:t>Economy:</a:t>
            </a:r>
            <a:endParaRPr lang="en-US" u="sng"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p:txBody>
          <a:bodyPr>
            <a:normAutofit/>
          </a:bodyPr>
          <a:lstStyle/>
          <a:p>
            <a:r>
              <a:rPr lang="en-US" sz="1700" dirty="0">
                <a:latin typeface="Calibri" panose="020F0502020204030204" pitchFamily="34" charset="0"/>
                <a:cs typeface="Calibri" panose="020F0502020204030204" pitchFamily="34" charset="0"/>
              </a:rPr>
              <a:t>The </a:t>
            </a:r>
            <a:r>
              <a:rPr lang="en-US" sz="1700" b="1" dirty="0">
                <a:latin typeface="Calibri" panose="020F0502020204030204" pitchFamily="34" charset="0"/>
                <a:cs typeface="Calibri" panose="020F0502020204030204" pitchFamily="34" charset="0"/>
              </a:rPr>
              <a:t>economy of Norway</a:t>
            </a:r>
            <a:r>
              <a:rPr lang="en-US" sz="1700" dirty="0">
                <a:latin typeface="Calibri" panose="020F0502020204030204" pitchFamily="34" charset="0"/>
                <a:cs typeface="Calibri" panose="020F0502020204030204" pitchFamily="34" charset="0"/>
              </a:rPr>
              <a:t> is a developed mixed economy with state-ownership in strategic areas. Although sensitive to global business cycles, the economy of Norway has shown robust growth since the start of the industrial era. The country has a very high standard of living compared with other European countries, and a strongly integrated welfare system. Norway's modern manufacturing and welfare system rely on a financial reserve produced by exploitation of natural resources, particularly North Sea oil. </a:t>
            </a:r>
          </a:p>
          <a:p>
            <a:r>
              <a:rPr lang="en-US" sz="1700" dirty="0">
                <a:latin typeface="Calibri" panose="020F0502020204030204" pitchFamily="34" charset="0"/>
                <a:cs typeface="Calibri" panose="020F0502020204030204" pitchFamily="34" charset="0"/>
              </a:rPr>
              <a:t>According to United Nations data for 2016, Norway together with Luxembourg (a small state) and Switzerland are the only three countries in the world with a GDP per capita above US$70,000 that are not island nations nor microstates.</a:t>
            </a:r>
          </a:p>
        </p:txBody>
      </p:sp>
    </p:spTree>
    <p:extLst>
      <p:ext uri="{BB962C8B-B14F-4D97-AF65-F5344CB8AC3E}">
        <p14:creationId xmlns:p14="http://schemas.microsoft.com/office/powerpoint/2010/main" val="1221493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latin typeface="Calibri" panose="020F0502020204030204" pitchFamily="34" charset="0"/>
                <a:cs typeface="Calibri" panose="020F0502020204030204" pitchFamily="34" charset="0"/>
              </a:rPr>
              <a:t>Industrial and Trading:</a:t>
            </a:r>
            <a:endParaRPr lang="en-US" u="sng"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p:txBody>
          <a:bodyPr>
            <a:normAutofit/>
          </a:bodyPr>
          <a:lstStyle/>
          <a:p>
            <a:r>
              <a:rPr lang="en-US" sz="1800" dirty="0">
                <a:latin typeface="Calibri" panose="020F0502020204030204" pitchFamily="34" charset="0"/>
                <a:cs typeface="Calibri" panose="020F0502020204030204" pitchFamily="34" charset="0"/>
              </a:rPr>
              <a:t>The Norwegian economy is small and the country has a relatively uniform industrial structure. Compared with many other countries, therefore, it has a high share of exports and imports. A major part of Norway’s exports and imports is to and from areas near to us, as shown by the figure below. Seventy-four per cent of Norway’s exports go to the EU, while just over 68 per cent of its imports come from this area. Exports to the USA are at around the same level as those to Asia, but Norway imports much more from Asia than the USA. The Nordic countries, the UK and Germany are Norway’s most important trading partners. The UK and Germany buy significantly larger amounts of Norwegian export products than Sweden or Denmark, for instance. This is due, among other things, to the fact that the first two countries are large markets for Norway’s oil and gas. Sweden is the individual country from which we import most goods</a:t>
            </a:r>
            <a:r>
              <a:rPr lang="en-US" sz="1800" dirty="0" smtClean="0">
                <a:latin typeface="Calibri" panose="020F0502020204030204" pitchFamily="34" charset="0"/>
                <a:cs typeface="Calibri" panose="020F0502020204030204" pitchFamily="34" charset="0"/>
              </a:rPr>
              <a:t>.</a:t>
            </a:r>
          </a:p>
          <a:p>
            <a:endParaRPr lang="en-US" sz="17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57906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latin typeface="Calibri" panose="020F0502020204030204" pitchFamily="34" charset="0"/>
                <a:cs typeface="Calibri" panose="020F0502020204030204" pitchFamily="34" charset="0"/>
              </a:rPr>
              <a:t>Continue:</a:t>
            </a:r>
            <a:endParaRPr lang="en-US"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p:txBody>
          <a:bodyPr>
            <a:normAutofit fontScale="25000" lnSpcReduction="20000"/>
          </a:bodyPr>
          <a:lstStyle/>
          <a:p>
            <a:r>
              <a:rPr lang="en-US" sz="6000" dirty="0">
                <a:latin typeface="Calibri" panose="020F0502020204030204" pitchFamily="34" charset="0"/>
                <a:cs typeface="Calibri" panose="020F0502020204030204" pitchFamily="34" charset="0"/>
              </a:rPr>
              <a:t>All of Norway’s industries have increased their exports over the past 20 years - by a total of 270 per cent. The petroleum industry is currently the most important export sector, accounting for 46 per cent of Norway’s export revenues. This is followed by the manufacturing industry, with around 30 per cent, and the services industry, with around 20 per cent. This picture was very different in 1980. Service industries then accounted for 34 per cent of the Norwegian export figures. More than two-thirds of these were linked to the shipping industry, but this share has been cut to around 50 per cent over the past few years. The traditional manufacturing industry accounted for 33 per cent of the export revenues and the petroleum sector for 28 per cent in 1980. The primary industries did not export much at that time, but, as a result of the increased export of Norwegian fish, they now account for 2 per cent of the export figures. Processed fish and fish products are classified as industrial products</a:t>
            </a:r>
            <a:r>
              <a:rPr lang="en-US" sz="6000" dirty="0" smtClean="0">
                <a:latin typeface="Calibri" panose="020F0502020204030204" pitchFamily="34" charset="0"/>
                <a:cs typeface="Calibri" panose="020F0502020204030204" pitchFamily="34" charset="0"/>
              </a:rPr>
              <a:t>.</a:t>
            </a:r>
            <a:r>
              <a:rPr lang="en-US" sz="6000" dirty="0">
                <a:latin typeface="Calibri" panose="020F0502020204030204" pitchFamily="34" charset="0"/>
                <a:cs typeface="Calibri" panose="020F0502020204030204" pitchFamily="34" charset="0"/>
              </a:rPr>
              <a:t> </a:t>
            </a:r>
            <a:endParaRPr lang="en-US" sz="6000" dirty="0" smtClean="0">
              <a:latin typeface="Calibri" panose="020F0502020204030204" pitchFamily="34" charset="0"/>
              <a:cs typeface="Calibri" panose="020F0502020204030204" pitchFamily="34" charset="0"/>
            </a:endParaRPr>
          </a:p>
          <a:p>
            <a:r>
              <a:rPr lang="en-US" sz="6000" dirty="0" smtClean="0">
                <a:latin typeface="Calibri" panose="020F0502020204030204" pitchFamily="34" charset="0"/>
                <a:cs typeface="Calibri" panose="020F0502020204030204" pitchFamily="34" charset="0"/>
              </a:rPr>
              <a:t>Norway’s </a:t>
            </a:r>
            <a:r>
              <a:rPr lang="en-US" sz="6000" dirty="0">
                <a:latin typeface="Calibri" panose="020F0502020204030204" pitchFamily="34" charset="0"/>
                <a:cs typeface="Calibri" panose="020F0502020204030204" pitchFamily="34" charset="0"/>
              </a:rPr>
              <a:t>major export products are gas and oil, which have an export value of more than NOK 312 billion, or 46 per cent of the country’s total exports in 2000</a:t>
            </a:r>
            <a:r>
              <a:rPr lang="en-US" sz="6000" dirty="0" smtClean="0">
                <a:latin typeface="Calibri" panose="020F0502020204030204" pitchFamily="34" charset="0"/>
                <a:cs typeface="Calibri" panose="020F0502020204030204" pitchFamily="34" charset="0"/>
              </a:rPr>
              <a:t>.</a:t>
            </a:r>
          </a:p>
          <a:p>
            <a:r>
              <a:rPr lang="en-US" sz="6000" dirty="0">
                <a:latin typeface="Calibri" panose="020F0502020204030204" pitchFamily="34" charset="0"/>
                <a:cs typeface="Calibri" panose="020F0502020204030204" pitchFamily="34" charset="0"/>
              </a:rPr>
              <a:t>The gross domestic product, or </a:t>
            </a:r>
            <a:r>
              <a:rPr lang="en-US" sz="6000" u="sng" dirty="0">
                <a:latin typeface="Calibri" panose="020F0502020204030204" pitchFamily="34" charset="0"/>
                <a:cs typeface="Calibri" panose="020F0502020204030204" pitchFamily="34" charset="0"/>
              </a:rPr>
              <a:t>GDP</a:t>
            </a:r>
            <a:r>
              <a:rPr lang="en-US" sz="6000" dirty="0">
                <a:latin typeface="Calibri" panose="020F0502020204030204" pitchFamily="34" charset="0"/>
                <a:cs typeface="Calibri" panose="020F0502020204030204" pitchFamily="34" charset="0"/>
              </a:rPr>
              <a:t> is a measure of the value creation in all the goods and services produced by a country in the space of a year. In 2000, Norway’s total GDP came to NOK 1 424 billion. The private-services sector accounts for 40 per cent of Norway’s GDP, making it the highest contributor.</a:t>
            </a:r>
          </a:p>
          <a:p>
            <a:endParaRPr lang="en-US" dirty="0"/>
          </a:p>
        </p:txBody>
      </p:sp>
    </p:spTree>
    <p:extLst>
      <p:ext uri="{BB962C8B-B14F-4D97-AF65-F5344CB8AC3E}">
        <p14:creationId xmlns:p14="http://schemas.microsoft.com/office/powerpoint/2010/main" val="17736579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latin typeface="Calibri" panose="020F0502020204030204" pitchFamily="34" charset="0"/>
                <a:cs typeface="Calibri" panose="020F0502020204030204" pitchFamily="34" charset="0"/>
              </a:rPr>
              <a:t>Demographics:</a:t>
            </a:r>
            <a:endParaRPr lang="en-US" u="sng"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p:txBody>
          <a:bodyPr>
            <a:normAutofit fontScale="70000" lnSpcReduction="20000"/>
          </a:bodyPr>
          <a:lstStyle/>
          <a:p>
            <a:r>
              <a:rPr lang="en-US" dirty="0">
                <a:latin typeface="Calibri" panose="020F0502020204030204" pitchFamily="34" charset="0"/>
                <a:cs typeface="Calibri" panose="020F0502020204030204" pitchFamily="34" charset="0"/>
              </a:rPr>
              <a:t>The total population of Norway on 1 January 2018 was 5,295,619. Statistics Norway estimated that the 5,000,000 milestone was reached on 19 March 2012.</a:t>
            </a:r>
          </a:p>
          <a:p>
            <a:r>
              <a:rPr lang="en-US" dirty="0">
                <a:latin typeface="Calibri" panose="020F0502020204030204" pitchFamily="34" charset="0"/>
                <a:cs typeface="Calibri" panose="020F0502020204030204" pitchFamily="34" charset="0"/>
              </a:rPr>
              <a:t>Ethnically, the residents of Norway are predominantly Norwegians, a North Germanic ethnic group descent. In Northern Norway live the Sami, who claim descent from people who settled the area around 8,000 years ago, probably from continental Europe through the Norwegian coast and through Finland along the inland glaciers. As of 2012, an official government study shows that 86.2% of the total population are ethnic Norwegians. The national minorities of Norway include Scandinavian Romani, Roma, Jews, and </a:t>
            </a:r>
            <a:r>
              <a:rPr lang="en-US" dirty="0" err="1">
                <a:latin typeface="Calibri" panose="020F0502020204030204" pitchFamily="34" charset="0"/>
                <a:cs typeface="Calibri" panose="020F0502020204030204" pitchFamily="34" charset="0"/>
              </a:rPr>
              <a:t>Kvener</a:t>
            </a:r>
            <a:r>
              <a:rPr lang="en-US" dirty="0">
                <a:latin typeface="Calibri" panose="020F0502020204030204" pitchFamily="34" charset="0"/>
                <a:cs typeface="Calibri" panose="020F0502020204030204" pitchFamily="34" charset="0"/>
              </a:rPr>
              <a:t>, as well as a small Finnish community.</a:t>
            </a:r>
          </a:p>
          <a:p>
            <a:r>
              <a:rPr lang="en-US" dirty="0">
                <a:latin typeface="Calibri" panose="020F0502020204030204" pitchFamily="34" charset="0"/>
                <a:cs typeface="Calibri" panose="020F0502020204030204" pitchFamily="34" charset="0"/>
              </a:rPr>
              <a:t>Birth rate</a:t>
            </a:r>
          </a:p>
          <a:p>
            <a:pPr marL="0" indent="0">
              <a:buNone/>
            </a:pPr>
            <a:r>
              <a:rPr lang="en-US" dirty="0">
                <a:latin typeface="Calibri" panose="020F0502020204030204" pitchFamily="34" charset="0"/>
                <a:cs typeface="Calibri" panose="020F0502020204030204" pitchFamily="34" charset="0"/>
              </a:rPr>
              <a:t>12.2 births/1,000 population (2018 est.) Country comparison to the world: 160th</a:t>
            </a:r>
          </a:p>
          <a:p>
            <a:r>
              <a:rPr lang="en-US" dirty="0">
                <a:latin typeface="Calibri" panose="020F0502020204030204" pitchFamily="34" charset="0"/>
                <a:cs typeface="Calibri" panose="020F0502020204030204" pitchFamily="34" charset="0"/>
              </a:rPr>
              <a:t>Death rate</a:t>
            </a:r>
          </a:p>
          <a:p>
            <a:pPr marL="0" indent="0">
              <a:buNone/>
            </a:pPr>
            <a:r>
              <a:rPr lang="en-US" dirty="0">
                <a:latin typeface="Calibri" panose="020F0502020204030204" pitchFamily="34" charset="0"/>
                <a:cs typeface="Calibri" panose="020F0502020204030204" pitchFamily="34" charset="0"/>
              </a:rPr>
              <a:t>8 deaths/1,000 population (2018 est.) Country comparison to the world: 90</a:t>
            </a:r>
            <a:r>
              <a:rPr lang="en-US" baseline="30000" dirty="0">
                <a:latin typeface="Calibri" panose="020F0502020204030204" pitchFamily="34" charset="0"/>
                <a:cs typeface="Calibri" panose="020F0502020204030204" pitchFamily="34" charset="0"/>
              </a:rPr>
              <a:t>th</a:t>
            </a:r>
            <a:endParaRPr lang="en-US"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29623054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latin typeface="Calibri" panose="020F0502020204030204" pitchFamily="34" charset="0"/>
                <a:cs typeface="Calibri" panose="020F0502020204030204" pitchFamily="34" charset="0"/>
              </a:rPr>
              <a:t>Continue:</a:t>
            </a:r>
            <a:endParaRPr lang="en-US" dirty="0">
              <a:latin typeface="Calibri" panose="020F0502020204030204" pitchFamily="34" charset="0"/>
              <a:cs typeface="Calibri" panose="020F0502020204030204" pitchFamily="34"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93245" y="2557463"/>
            <a:ext cx="7371644" cy="3549826"/>
          </a:xfrm>
        </p:spPr>
      </p:pic>
    </p:spTree>
    <p:extLst>
      <p:ext uri="{BB962C8B-B14F-4D97-AF65-F5344CB8AC3E}">
        <p14:creationId xmlns:p14="http://schemas.microsoft.com/office/powerpoint/2010/main" val="2828996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latin typeface="Calibri" panose="020F0502020204030204" pitchFamily="34" charset="0"/>
                <a:cs typeface="Calibri" panose="020F0502020204030204" pitchFamily="34" charset="0"/>
              </a:rPr>
              <a:t>Continue:</a:t>
            </a:r>
            <a:endParaRPr lang="en-US"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1295401" y="2556932"/>
            <a:ext cx="9601196" cy="3527779"/>
          </a:xfrm>
        </p:spPr>
        <p:txBody>
          <a:bodyPr>
            <a:normAutofit fontScale="25000" lnSpcReduction="20000"/>
          </a:bodyPr>
          <a:lstStyle/>
          <a:p>
            <a:r>
              <a:rPr lang="en-US" sz="6800" dirty="0">
                <a:latin typeface="Calibri" panose="020F0502020204030204" pitchFamily="34" charset="0"/>
                <a:cs typeface="Calibri" panose="020F0502020204030204" pitchFamily="34" charset="0"/>
              </a:rPr>
              <a:t>Languages</a:t>
            </a:r>
          </a:p>
          <a:p>
            <a:pPr marL="0" indent="0">
              <a:buNone/>
            </a:pPr>
            <a:r>
              <a:rPr lang="en-US" sz="6800" u="sng" dirty="0">
                <a:latin typeface="Calibri" panose="020F0502020204030204" pitchFamily="34" charset="0"/>
                <a:cs typeface="Calibri" panose="020F0502020204030204" pitchFamily="34" charset="0"/>
              </a:rPr>
              <a:t>Norwegian</a:t>
            </a:r>
            <a:r>
              <a:rPr lang="en-US" sz="6800" dirty="0">
                <a:latin typeface="Calibri" panose="020F0502020204030204" pitchFamily="34" charset="0"/>
                <a:cs typeface="Calibri" panose="020F0502020204030204" pitchFamily="34" charset="0"/>
              </a:rPr>
              <a:t> and </a:t>
            </a:r>
            <a:r>
              <a:rPr lang="en-US" sz="6800" u="sng" dirty="0">
                <a:latin typeface="Calibri" panose="020F0502020204030204" pitchFamily="34" charset="0"/>
                <a:cs typeface="Calibri" panose="020F0502020204030204" pitchFamily="34" charset="0"/>
              </a:rPr>
              <a:t>Sami</a:t>
            </a:r>
            <a:endParaRPr lang="en-US" sz="6800" dirty="0">
              <a:latin typeface="Calibri" panose="020F0502020204030204" pitchFamily="34" charset="0"/>
              <a:cs typeface="Calibri" panose="020F0502020204030204" pitchFamily="34" charset="0"/>
            </a:endParaRPr>
          </a:p>
          <a:p>
            <a:pPr marL="0" indent="0">
              <a:buNone/>
            </a:pPr>
            <a:r>
              <a:rPr lang="en-US" sz="6800" u="sng" dirty="0">
                <a:latin typeface="Calibri" panose="020F0502020204030204" pitchFamily="34" charset="0"/>
                <a:cs typeface="Calibri" panose="020F0502020204030204" pitchFamily="34" charset="0"/>
              </a:rPr>
              <a:t>Bokmål</a:t>
            </a:r>
            <a:r>
              <a:rPr lang="en-US" sz="6800" dirty="0">
                <a:latin typeface="Calibri" panose="020F0502020204030204" pitchFamily="34" charset="0"/>
                <a:cs typeface="Calibri" panose="020F0502020204030204" pitchFamily="34" charset="0"/>
              </a:rPr>
              <a:t> (official written only), </a:t>
            </a:r>
            <a:r>
              <a:rPr lang="en-US" sz="6800" u="sng" dirty="0">
                <a:latin typeface="Calibri" panose="020F0502020204030204" pitchFamily="34" charset="0"/>
                <a:cs typeface="Calibri" panose="020F0502020204030204" pitchFamily="34" charset="0"/>
              </a:rPr>
              <a:t>Nynorsk</a:t>
            </a:r>
            <a:r>
              <a:rPr lang="en-US" sz="6800" dirty="0">
                <a:latin typeface="Calibri" panose="020F0502020204030204" pitchFamily="34" charset="0"/>
                <a:cs typeface="Calibri" panose="020F0502020204030204" pitchFamily="34" charset="0"/>
              </a:rPr>
              <a:t> (official written only), North Sami, </a:t>
            </a:r>
            <a:r>
              <a:rPr lang="en-US" sz="6800" dirty="0" err="1">
                <a:latin typeface="Calibri" panose="020F0502020204030204" pitchFamily="34" charset="0"/>
                <a:cs typeface="Calibri" panose="020F0502020204030204" pitchFamily="34" charset="0"/>
              </a:rPr>
              <a:t>Lule</a:t>
            </a:r>
            <a:r>
              <a:rPr lang="en-US" sz="6800" dirty="0">
                <a:latin typeface="Calibri" panose="020F0502020204030204" pitchFamily="34" charset="0"/>
                <a:cs typeface="Calibri" panose="020F0502020204030204" pitchFamily="34" charset="0"/>
              </a:rPr>
              <a:t> Sami, and South Sami</a:t>
            </a:r>
          </a:p>
          <a:p>
            <a:pPr marL="0" indent="0">
              <a:buNone/>
            </a:pPr>
            <a:r>
              <a:rPr lang="en-US" sz="6800" dirty="0">
                <a:latin typeface="Calibri" panose="020F0502020204030204" pitchFamily="34" charset="0"/>
                <a:cs typeface="Calibri" panose="020F0502020204030204" pitchFamily="34" charset="0"/>
              </a:rPr>
              <a:t>Note: There is no standardized spoken N</a:t>
            </a:r>
            <a:r>
              <a:rPr lang="en-US" sz="6800" dirty="0" smtClean="0">
                <a:latin typeface="Calibri" panose="020F0502020204030204" pitchFamily="34" charset="0"/>
                <a:cs typeface="Calibri" panose="020F0502020204030204" pitchFamily="34" charset="0"/>
              </a:rPr>
              <a:t>orwegian</a:t>
            </a:r>
            <a:r>
              <a:rPr lang="en-US" sz="6800" dirty="0">
                <a:latin typeface="Calibri" panose="020F0502020204030204" pitchFamily="34" charset="0"/>
                <a:cs typeface="Calibri" panose="020F0502020204030204" pitchFamily="34" charset="0"/>
              </a:rPr>
              <a:t>. Sami is an official language in nine municipalities in Norway's three northernmost counties: </a:t>
            </a:r>
            <a:r>
              <a:rPr lang="en-US" sz="6800" dirty="0" err="1">
                <a:latin typeface="Calibri" panose="020F0502020204030204" pitchFamily="34" charset="0"/>
                <a:cs typeface="Calibri" panose="020F0502020204030204" pitchFamily="34" charset="0"/>
              </a:rPr>
              <a:t>Finnmark</a:t>
            </a:r>
            <a:r>
              <a:rPr lang="en-US" sz="6800" dirty="0">
                <a:latin typeface="Calibri" panose="020F0502020204030204" pitchFamily="34" charset="0"/>
                <a:cs typeface="Calibri" panose="020F0502020204030204" pitchFamily="34" charset="0"/>
              </a:rPr>
              <a:t>, </a:t>
            </a:r>
            <a:r>
              <a:rPr lang="en-US" sz="6800" dirty="0" err="1">
                <a:latin typeface="Calibri" panose="020F0502020204030204" pitchFamily="34" charset="0"/>
                <a:cs typeface="Calibri" panose="020F0502020204030204" pitchFamily="34" charset="0"/>
              </a:rPr>
              <a:t>Nordland</a:t>
            </a:r>
            <a:r>
              <a:rPr lang="en-US" sz="6800" dirty="0">
                <a:latin typeface="Calibri" panose="020F0502020204030204" pitchFamily="34" charset="0"/>
                <a:cs typeface="Calibri" panose="020F0502020204030204" pitchFamily="34" charset="0"/>
              </a:rPr>
              <a:t>, and Troms. There are also Finnish-speaking minorities.</a:t>
            </a:r>
          </a:p>
          <a:p>
            <a:r>
              <a:rPr lang="en-US" sz="6800" dirty="0">
                <a:latin typeface="Calibri" panose="020F0502020204030204" pitchFamily="34" charset="0"/>
                <a:cs typeface="Calibri" panose="020F0502020204030204" pitchFamily="34" charset="0"/>
              </a:rPr>
              <a:t>Religions</a:t>
            </a:r>
          </a:p>
          <a:p>
            <a:pPr marL="0" indent="0">
              <a:buNone/>
            </a:pPr>
            <a:r>
              <a:rPr lang="en-US" sz="6800" dirty="0">
                <a:latin typeface="Calibri" panose="020F0502020204030204" pitchFamily="34" charset="0"/>
                <a:cs typeface="Calibri" panose="020F0502020204030204" pitchFamily="34" charset="0"/>
              </a:rPr>
              <a:t>Church of Norway (Evangelical Lutheran - official) 71.5%, Roman Catholic 2.8%, other Christian 3.9%, Muslim 2.8%, other 2%, unspecified 7.5% (2016 est</a:t>
            </a:r>
            <a:r>
              <a:rPr lang="en-US" sz="6800" dirty="0" smtClean="0">
                <a:latin typeface="Calibri" panose="020F0502020204030204" pitchFamily="34" charset="0"/>
                <a:cs typeface="Calibri" panose="020F0502020204030204" pitchFamily="34" charset="0"/>
              </a:rPr>
              <a:t>.)</a:t>
            </a:r>
            <a:r>
              <a:rPr lang="en-US" sz="6800" dirty="0">
                <a:latin typeface="Calibri" panose="020F0502020204030204" pitchFamily="34" charset="0"/>
                <a:cs typeface="Calibri" panose="020F0502020204030204" pitchFamily="34" charset="0"/>
              </a:rPr>
              <a:t> </a:t>
            </a:r>
          </a:p>
          <a:p>
            <a:r>
              <a:rPr lang="en-US" sz="6800" dirty="0">
                <a:latin typeface="Calibri" panose="020F0502020204030204" pitchFamily="34" charset="0"/>
                <a:cs typeface="Calibri" panose="020F0502020204030204" pitchFamily="34" charset="0"/>
              </a:rPr>
              <a:t>Sex </a:t>
            </a:r>
            <a:r>
              <a:rPr lang="en-US" sz="6800" dirty="0" smtClean="0">
                <a:latin typeface="Calibri" panose="020F0502020204030204" pitchFamily="34" charset="0"/>
                <a:cs typeface="Calibri" panose="020F0502020204030204" pitchFamily="34" charset="0"/>
              </a:rPr>
              <a:t>ratio</a:t>
            </a:r>
          </a:p>
          <a:p>
            <a:pPr marL="0" indent="0">
              <a:buNone/>
            </a:pPr>
            <a:r>
              <a:rPr lang="en-US" sz="6800" dirty="0" smtClean="0">
                <a:latin typeface="Calibri" panose="020F0502020204030204" pitchFamily="34" charset="0"/>
                <a:cs typeface="Calibri" panose="020F0502020204030204" pitchFamily="34" charset="0"/>
              </a:rPr>
              <a:t>at </a:t>
            </a:r>
            <a:r>
              <a:rPr lang="en-US" sz="6800" dirty="0">
                <a:latin typeface="Calibri" panose="020F0502020204030204" pitchFamily="34" charset="0"/>
                <a:cs typeface="Calibri" panose="020F0502020204030204" pitchFamily="34" charset="0"/>
              </a:rPr>
              <a:t>birth: 1.05 male(s)/female (2004 est</a:t>
            </a:r>
            <a:r>
              <a:rPr lang="en-US" sz="6800" dirty="0" smtClean="0">
                <a:latin typeface="Calibri" panose="020F0502020204030204" pitchFamily="34" charset="0"/>
                <a:cs typeface="Calibri" panose="020F0502020204030204" pitchFamily="34" charset="0"/>
              </a:rPr>
              <a:t>.), under </a:t>
            </a:r>
            <a:r>
              <a:rPr lang="en-US" sz="6800" dirty="0">
                <a:latin typeface="Calibri" panose="020F0502020204030204" pitchFamily="34" charset="0"/>
                <a:cs typeface="Calibri" panose="020F0502020204030204" pitchFamily="34" charset="0"/>
              </a:rPr>
              <a:t>15 years: 1.05 male(s)/</a:t>
            </a:r>
            <a:r>
              <a:rPr lang="en-US" sz="6800" dirty="0" smtClean="0">
                <a:latin typeface="Calibri" panose="020F0502020204030204" pitchFamily="34" charset="0"/>
                <a:cs typeface="Calibri" panose="020F0502020204030204" pitchFamily="34" charset="0"/>
              </a:rPr>
              <a:t>female, 15–64 </a:t>
            </a:r>
            <a:r>
              <a:rPr lang="en-US" sz="6800" dirty="0">
                <a:latin typeface="Calibri" panose="020F0502020204030204" pitchFamily="34" charset="0"/>
                <a:cs typeface="Calibri" panose="020F0502020204030204" pitchFamily="34" charset="0"/>
              </a:rPr>
              <a:t>years: 1.04 male(s)/</a:t>
            </a:r>
            <a:r>
              <a:rPr lang="en-US" sz="6800" dirty="0" smtClean="0">
                <a:latin typeface="Calibri" panose="020F0502020204030204" pitchFamily="34" charset="0"/>
                <a:cs typeface="Calibri" panose="020F0502020204030204" pitchFamily="34" charset="0"/>
              </a:rPr>
              <a:t>female, 65 </a:t>
            </a:r>
            <a:r>
              <a:rPr lang="en-US" sz="6800" dirty="0">
                <a:latin typeface="Calibri" panose="020F0502020204030204" pitchFamily="34" charset="0"/>
                <a:cs typeface="Calibri" panose="020F0502020204030204" pitchFamily="34" charset="0"/>
              </a:rPr>
              <a:t>years and over: 0.72 male(s)/</a:t>
            </a:r>
            <a:r>
              <a:rPr lang="en-US" sz="6800" dirty="0" smtClean="0">
                <a:latin typeface="Calibri" panose="020F0502020204030204" pitchFamily="34" charset="0"/>
                <a:cs typeface="Calibri" panose="020F0502020204030204" pitchFamily="34" charset="0"/>
              </a:rPr>
              <a:t>female, total </a:t>
            </a:r>
            <a:r>
              <a:rPr lang="en-US" sz="6800" dirty="0">
                <a:latin typeface="Calibri" panose="020F0502020204030204" pitchFamily="34" charset="0"/>
                <a:cs typeface="Calibri" panose="020F0502020204030204" pitchFamily="34" charset="0"/>
              </a:rPr>
              <a:t>population: 0.98 male(s)/female</a:t>
            </a:r>
          </a:p>
          <a:p>
            <a:endParaRPr lang="en-US" dirty="0"/>
          </a:p>
        </p:txBody>
      </p:sp>
    </p:spTree>
    <p:extLst>
      <p:ext uri="{BB962C8B-B14F-4D97-AF65-F5344CB8AC3E}">
        <p14:creationId xmlns:p14="http://schemas.microsoft.com/office/powerpoint/2010/main" val="39538031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latin typeface="Calibri" panose="020F0502020204030204" pitchFamily="34" charset="0"/>
                <a:cs typeface="Calibri" panose="020F0502020204030204" pitchFamily="34" charset="0"/>
              </a:rPr>
              <a:t>Culture:</a:t>
            </a:r>
            <a:endParaRPr lang="en-US" u="sng" dirty="0">
              <a:latin typeface="Calibri" panose="020F0502020204030204" pitchFamily="34" charset="0"/>
              <a:cs typeface="Calibri" panose="020F0502020204030204" pitchFamily="34"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01067" y="2619022"/>
            <a:ext cx="2709333" cy="2897541"/>
          </a:xfrm>
        </p:spPr>
      </p:pic>
    </p:spTree>
    <p:extLst>
      <p:ext uri="{BB962C8B-B14F-4D97-AF65-F5344CB8AC3E}">
        <p14:creationId xmlns:p14="http://schemas.microsoft.com/office/powerpoint/2010/main" val="191920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latin typeface="Calibri" panose="020F0502020204030204" pitchFamily="34" charset="0"/>
                <a:cs typeface="Calibri" panose="020F0502020204030204" pitchFamily="34" charset="0"/>
              </a:rPr>
              <a:t>Continue:</a:t>
            </a:r>
            <a:endParaRPr lang="en-US"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p:txBody>
          <a:bodyPr>
            <a:normAutofit/>
          </a:bodyPr>
          <a:lstStyle/>
          <a:p>
            <a:r>
              <a:rPr lang="en-US" sz="1800" dirty="0">
                <a:latin typeface="Calibri" panose="020F0502020204030204" pitchFamily="34" charset="0"/>
                <a:cs typeface="Calibri" panose="020F0502020204030204" pitchFamily="34" charset="0"/>
              </a:rPr>
              <a:t>The </a:t>
            </a:r>
            <a:r>
              <a:rPr lang="en-US" sz="1800" b="1" dirty="0">
                <a:latin typeface="Calibri" panose="020F0502020204030204" pitchFamily="34" charset="0"/>
                <a:cs typeface="Calibri" panose="020F0502020204030204" pitchFamily="34" charset="0"/>
              </a:rPr>
              <a:t>culture of Norway</a:t>
            </a:r>
            <a:r>
              <a:rPr lang="en-US" sz="1800" dirty="0">
                <a:latin typeface="Calibri" panose="020F0502020204030204" pitchFamily="34" charset="0"/>
                <a:cs typeface="Calibri" panose="020F0502020204030204" pitchFamily="34" charset="0"/>
              </a:rPr>
              <a:t> is closely linked to the country's history and geography. The unique Norwegian farm culture, sustained to this day, has resulted not only from scarce resources and a harsh climate but also from ancient property laws. In the 19th century, it brought about a strong romantic nationalistic movement, which is still visible in the Norwegian language and media. In the 19th century, Norwegian culture blossomed as efforts continued to achieve an independent identity in the areas of literature, art and music. This continues today in the performing arts and as a result of government support for exhibitions, cultural projects and artwork.</a:t>
            </a:r>
          </a:p>
          <a:p>
            <a:endParaRPr lang="en-US" dirty="0"/>
          </a:p>
        </p:txBody>
      </p:sp>
    </p:spTree>
    <p:extLst>
      <p:ext uri="{BB962C8B-B14F-4D97-AF65-F5344CB8AC3E}">
        <p14:creationId xmlns:p14="http://schemas.microsoft.com/office/powerpoint/2010/main" val="25326184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86</TotalTime>
  <Words>499</Words>
  <Application>Microsoft Office PowerPoint</Application>
  <PresentationFormat>Widescreen</PresentationFormat>
  <Paragraphs>49</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Garamond</vt:lpstr>
      <vt:lpstr>Organic</vt:lpstr>
      <vt:lpstr>Norway</vt:lpstr>
      <vt:lpstr>Contents:-</vt:lpstr>
      <vt:lpstr>Introduction:</vt:lpstr>
      <vt:lpstr>Geography:</vt:lpstr>
      <vt:lpstr>Politics:</vt:lpstr>
      <vt:lpstr>Economy:</vt:lpstr>
      <vt:lpstr>Industrial and Trading:</vt:lpstr>
      <vt:lpstr>Continue:</vt:lpstr>
      <vt:lpstr>Demographics:</vt:lpstr>
      <vt:lpstr>Continue:</vt:lpstr>
      <vt:lpstr>Continue:</vt:lpstr>
      <vt:lpstr>Culture:</vt:lpstr>
      <vt:lpstr>Continue:</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Norway</dc:title>
  <dc:creator>hpp</dc:creator>
  <cp:lastModifiedBy>hpp</cp:lastModifiedBy>
  <cp:revision>10</cp:revision>
  <dcterms:created xsi:type="dcterms:W3CDTF">2019-05-07T08:00:25Z</dcterms:created>
  <dcterms:modified xsi:type="dcterms:W3CDTF">2019-05-08T19:07:40Z</dcterms:modified>
</cp:coreProperties>
</file>