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1" r:id="rId1"/>
  </p:sldMasterIdLst>
  <p:sldIdLst>
    <p:sldId id="256" r:id="rId2"/>
    <p:sldId id="257" r:id="rId3"/>
    <p:sldId id="269" r:id="rId4"/>
    <p:sldId id="258" r:id="rId5"/>
    <p:sldId id="259" r:id="rId6"/>
    <p:sldId id="260" r:id="rId7"/>
    <p:sldId id="261" r:id="rId8"/>
    <p:sldId id="262" r:id="rId9"/>
    <p:sldId id="263" r:id="rId10"/>
    <p:sldId id="264" r:id="rId11"/>
    <p:sldId id="265" r:id="rId12"/>
    <p:sldId id="267" r:id="rId13"/>
    <p:sldId id="266" r:id="rId14"/>
    <p:sldId id="268" r:id="rId15"/>
    <p:sldId id="270" r:id="rId16"/>
    <p:sldId id="271" r:id="rId17"/>
    <p:sldId id="293" r:id="rId18"/>
    <p:sldId id="272" r:id="rId19"/>
    <p:sldId id="273" r:id="rId20"/>
    <p:sldId id="274" r:id="rId21"/>
    <p:sldId id="275" r:id="rId22"/>
    <p:sldId id="276" r:id="rId23"/>
    <p:sldId id="277" r:id="rId24"/>
    <p:sldId id="279" r:id="rId25"/>
    <p:sldId id="280" r:id="rId26"/>
    <p:sldId id="278" r:id="rId27"/>
    <p:sldId id="281" r:id="rId28"/>
    <p:sldId id="282" r:id="rId29"/>
    <p:sldId id="283" r:id="rId30"/>
    <p:sldId id="284" r:id="rId31"/>
    <p:sldId id="292" r:id="rId32"/>
    <p:sldId id="285" r:id="rId33"/>
    <p:sldId id="286" r:id="rId34"/>
    <p:sldId id="287" r:id="rId35"/>
    <p:sldId id="288" r:id="rId36"/>
    <p:sldId id="289" r:id="rId37"/>
    <p:sldId id="290" r:id="rId38"/>
    <p:sldId id="291" r:id="rId39"/>
    <p:sldId id="294" r:id="rId40"/>
    <p:sldId id="295" r:id="rId41"/>
    <p:sldId id="296" r:id="rId42"/>
    <p:sldId id="297" r:id="rId43"/>
    <p:sldId id="298" r:id="rId44"/>
    <p:sldId id="299" r:id="rId45"/>
    <p:sldId id="300" r:id="rId46"/>
    <p:sldId id="301" r:id="rId47"/>
    <p:sldId id="302" r:id="rId48"/>
    <p:sldId id="303" r:id="rId49"/>
    <p:sldId id="304"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65" autoAdjust="0"/>
    <p:restoredTop sz="94660"/>
  </p:normalViewPr>
  <p:slideViewPr>
    <p:cSldViewPr snapToGrid="0">
      <p:cViewPr varScale="1">
        <p:scale>
          <a:sx n="85" d="100"/>
          <a:sy n="85" d="100"/>
        </p:scale>
        <p:origin x="108"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4BDF908-83A5-473A-B1E0-7A4571C25BDD}" type="datetimeFigureOut">
              <a:rPr lang="en-US" smtClean="0"/>
              <a:t>8/7/2019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4054342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BDF908-83A5-473A-B1E0-7A4571C25BDD}" type="datetimeFigureOut">
              <a:rPr lang="en-US" smtClean="0"/>
              <a:t>8/7/2019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191644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4BDF908-83A5-473A-B1E0-7A4571C25BDD}" type="datetimeFigureOut">
              <a:rPr lang="en-US" smtClean="0"/>
              <a:t>8/7/2019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3068575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4BDF908-83A5-473A-B1E0-7A4571C25BDD}" type="datetimeFigureOut">
              <a:rPr lang="en-US" smtClean="0"/>
              <a:t>8/7/2019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121113994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BDF908-83A5-473A-B1E0-7A4571C25BDD}" type="datetimeFigureOut">
              <a:rPr lang="en-US" smtClean="0"/>
              <a:t>8/7/2019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339264080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4BDF908-83A5-473A-B1E0-7A4571C25BDD}" type="datetimeFigureOut">
              <a:rPr lang="en-US" smtClean="0"/>
              <a:t>8/7/2019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911637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DF908-83A5-473A-B1E0-7A4571C25BDD}" type="datetimeFigureOut">
              <a:rPr lang="en-US" smtClean="0"/>
              <a:t>8/7/2019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771216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4BDF908-83A5-473A-B1E0-7A4571C25BDD}" type="datetimeFigureOut">
              <a:rPr lang="en-US" smtClean="0"/>
              <a:t>8/7/2019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17943156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4BDF908-83A5-473A-B1E0-7A4571C25BDD}" type="datetimeFigureOut">
              <a:rPr lang="en-US" smtClean="0"/>
              <a:t>8/7/2019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2017528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4BDF908-83A5-473A-B1E0-7A4571C25BDD}" type="datetimeFigureOut">
              <a:rPr lang="en-US" smtClean="0"/>
              <a:t>8/7/2019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4071421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4BDF908-83A5-473A-B1E0-7A4571C25BDD}" type="datetimeFigureOut">
              <a:rPr lang="en-US" smtClean="0"/>
              <a:t>8/7/2019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17E5150-E532-49EC-B86D-8DD5CC81887D}"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69302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24BDF908-83A5-473A-B1E0-7A4571C25BDD}" type="datetimeFigureOut">
              <a:rPr lang="en-US" smtClean="0"/>
              <a:t>8/7/2019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1537080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24BDF908-83A5-473A-B1E0-7A4571C25BDD}" type="datetimeFigureOut">
              <a:rPr lang="en-US" smtClean="0"/>
              <a:t>8/7/2019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7E5150-E532-49EC-B86D-8DD5CC81887D}"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04750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24BDF908-83A5-473A-B1E0-7A4571C25BDD}" type="datetimeFigureOut">
              <a:rPr lang="en-US" smtClean="0"/>
              <a:t>8/7/2019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2685443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BDF908-83A5-473A-B1E0-7A4571C25BDD}" type="datetimeFigureOut">
              <a:rPr lang="en-US" smtClean="0"/>
              <a:t>8/7/2019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1004409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BDF908-83A5-473A-B1E0-7A4571C25BDD}" type="datetimeFigureOut">
              <a:rPr lang="en-US" smtClean="0"/>
              <a:t>8/7/2019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7E5150-E532-49EC-B86D-8DD5CC81887D}" type="slidenum">
              <a:rPr lang="en-US" smtClean="0"/>
              <a:t>‹#›</a:t>
            </a:fld>
            <a:endParaRPr lang="en-US"/>
          </a:p>
        </p:txBody>
      </p:sp>
    </p:spTree>
    <p:extLst>
      <p:ext uri="{BB962C8B-B14F-4D97-AF65-F5344CB8AC3E}">
        <p14:creationId xmlns:p14="http://schemas.microsoft.com/office/powerpoint/2010/main" val="1991782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4BDF908-83A5-473A-B1E0-7A4571C25BDD}" type="datetimeFigureOut">
              <a:rPr lang="en-US" smtClean="0"/>
              <a:t>8/7/2019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17E5150-E532-49EC-B86D-8DD5CC81887D}" type="slidenum">
              <a:rPr lang="en-US" smtClean="0"/>
              <a:t>‹#›</a:t>
            </a:fld>
            <a:endParaRPr lang="en-US"/>
          </a:p>
        </p:txBody>
      </p:sp>
    </p:spTree>
    <p:extLst>
      <p:ext uri="{BB962C8B-B14F-4D97-AF65-F5344CB8AC3E}">
        <p14:creationId xmlns:p14="http://schemas.microsoft.com/office/powerpoint/2010/main" val="26319590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 id="2147483936" r:id="rId15"/>
    <p:sldLayoutId id="214748393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mcgoo.com.a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en.wikipedia.org/wiki/Expert_system" TargetMode="External"/><Relationship Id="rId2" Type="http://schemas.openxmlformats.org/officeDocument/2006/relationships/hyperlink" Target="https://en.wikipedia.org/wiki/Decision_support_system" TargetMode="External"/><Relationship Id="rId1" Type="http://schemas.openxmlformats.org/officeDocument/2006/relationships/slideLayout" Target="../slideLayouts/slideLayout2.xml"/><Relationship Id="rId5" Type="http://schemas.openxmlformats.org/officeDocument/2006/relationships/hyperlink" Target="https://www.sas.com/en_us/insights/analytics/data-mining.html" TargetMode="External"/><Relationship Id="rId4" Type="http://schemas.openxmlformats.org/officeDocument/2006/relationships/hyperlink" Target="https://www.analyticsvidhya.com/blog/2017/02/lintroductory-guide-on-linear-programming-explained-in-simple-english/"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89213" y="3093156"/>
            <a:ext cx="8011054" cy="688622"/>
          </a:xfrm>
        </p:spPr>
        <p:txBody>
          <a:bodyPr>
            <a:noAutofit/>
          </a:bodyPr>
          <a:lstStyle/>
          <a:p>
            <a:pPr algn="ctr"/>
            <a:r>
              <a:rPr lang="en-US" sz="4400" dirty="0" smtClean="0">
                <a:latin typeface="Arial" panose="020B0604020202020204" pitchFamily="34" charset="0"/>
                <a:cs typeface="Arial" panose="020B0604020202020204" pitchFamily="34" charset="0"/>
              </a:rPr>
              <a:t>Project Requirements</a:t>
            </a:r>
            <a:endParaRPr lang="en-US" sz="4400" dirty="0">
              <a:latin typeface="Arial" panose="020B0604020202020204" pitchFamily="34" charset="0"/>
              <a:cs typeface="Arial" panose="020B0604020202020204" pitchFamily="34" charset="0"/>
            </a:endParaRPr>
          </a:p>
        </p:txBody>
      </p:sp>
      <p:sp>
        <p:nvSpPr>
          <p:cNvPr id="7" name="Text Placeholder 6"/>
          <p:cNvSpPr>
            <a:spLocks noGrp="1"/>
          </p:cNvSpPr>
          <p:nvPr>
            <p:ph type="body" sz="half" idx="2"/>
          </p:nvPr>
        </p:nvSpPr>
        <p:spPr>
          <a:xfrm>
            <a:off x="1738489" y="4492979"/>
            <a:ext cx="9766124" cy="2077154"/>
          </a:xfrm>
        </p:spPr>
        <p:txBody>
          <a:bodyPr>
            <a:noAutofit/>
          </a:bodyPr>
          <a:lstStyle/>
          <a:p>
            <a:r>
              <a:rPr lang="en-US" sz="2800" dirty="0" smtClean="0">
                <a:latin typeface="Arial" panose="020B0604020202020204" pitchFamily="34" charset="0"/>
                <a:cs typeface="Arial" panose="020B0604020202020204" pitchFamily="34" charset="0"/>
              </a:rPr>
              <a:t>Presented by: </a:t>
            </a:r>
            <a:r>
              <a:rPr lang="en-US" sz="2800" dirty="0" err="1" smtClean="0">
                <a:latin typeface="Arial" panose="020B0604020202020204" pitchFamily="34" charset="0"/>
                <a:cs typeface="Arial" panose="020B0604020202020204" pitchFamily="34" charset="0"/>
              </a:rPr>
              <a:t>Yassen</a:t>
            </a:r>
            <a:r>
              <a:rPr lang="en-US" sz="2800" dirty="0" smtClean="0">
                <a:latin typeface="Arial" panose="020B0604020202020204" pitchFamily="34" charset="0"/>
                <a:cs typeface="Arial" panose="020B0604020202020204" pitchFamily="34" charset="0"/>
              </a:rPr>
              <a:t> Adel Mohamed</a:t>
            </a:r>
          </a:p>
          <a:p>
            <a:r>
              <a:rPr lang="en-US" sz="2800" dirty="0" smtClean="0">
                <a:latin typeface="Arial" panose="020B0604020202020204" pitchFamily="34" charset="0"/>
                <a:cs typeface="Arial" panose="020B0604020202020204" pitchFamily="34" charset="0"/>
              </a:rPr>
              <a:t>Registration Number: 15102520</a:t>
            </a:r>
          </a:p>
          <a:p>
            <a:r>
              <a:rPr lang="en-US" sz="2800" dirty="0" smtClean="0">
                <a:latin typeface="Arial" panose="020B0604020202020204" pitchFamily="34" charset="0"/>
                <a:cs typeface="Arial" panose="020B0604020202020204" pitchFamily="34" charset="0"/>
              </a:rPr>
              <a:t>Presented to: Lecture: Prof. Dr. Osama </a:t>
            </a:r>
            <a:r>
              <a:rPr lang="en-US" sz="2800" dirty="0" err="1" smtClean="0">
                <a:latin typeface="Arial" panose="020B0604020202020204" pitchFamily="34" charset="0"/>
                <a:cs typeface="Arial" panose="020B0604020202020204" pitchFamily="34" charset="0"/>
              </a:rPr>
              <a:t>Badawy</a:t>
            </a:r>
            <a:endParaRPr lang="en-US" sz="2800" dirty="0" smtClean="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                     Section: Eng. </a:t>
            </a:r>
            <a:r>
              <a:rPr lang="en-US" sz="2800" dirty="0" err="1" smtClean="0">
                <a:latin typeface="Arial" panose="020B0604020202020204" pitchFamily="34" charset="0"/>
                <a:cs typeface="Arial" panose="020B0604020202020204" pitchFamily="34" charset="0"/>
              </a:rPr>
              <a:t>Nagham</a:t>
            </a:r>
            <a:r>
              <a:rPr lang="en-US" sz="2800" dirty="0" smtClean="0">
                <a:latin typeface="Arial" panose="020B0604020202020204" pitchFamily="34" charset="0"/>
                <a:cs typeface="Arial" panose="020B0604020202020204" pitchFamily="34" charset="0"/>
              </a:rPr>
              <a:t> Mohamed</a:t>
            </a:r>
            <a:endParaRPr lang="en-US" sz="28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845" y="474134"/>
            <a:ext cx="7236178" cy="2032002"/>
          </a:xfrm>
          <a:prstGeom prst="rect">
            <a:avLst/>
          </a:prstGeom>
        </p:spPr>
      </p:pic>
    </p:spTree>
    <p:extLst>
      <p:ext uri="{BB962C8B-B14F-4D97-AF65-F5344CB8AC3E}">
        <p14:creationId xmlns:p14="http://schemas.microsoft.com/office/powerpoint/2010/main" val="13114340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0357" y="519289"/>
            <a:ext cx="9224256" cy="632178"/>
          </a:xfrm>
        </p:spPr>
        <p:txBody>
          <a:bodyPr>
            <a:noAutofit/>
          </a:bodyPr>
          <a:lstStyle/>
          <a:p>
            <a:r>
              <a:rPr lang="en-US" sz="4400" dirty="0" smtClean="0">
                <a:latin typeface="Arial" panose="020B0604020202020204" pitchFamily="34" charset="0"/>
                <a:cs typeface="Arial" panose="020B0604020202020204" pitchFamily="34" charset="0"/>
              </a:rPr>
              <a:t>Contents:</a:t>
            </a:r>
            <a:endParaRPr lang="en-US" sz="4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67378" y="1557867"/>
            <a:ext cx="8637234" cy="4353355"/>
          </a:xfrm>
        </p:spPr>
        <p:txBody>
          <a:bodyPr>
            <a:normAutofit fontScale="85000" lnSpcReduction="20000"/>
          </a:bodyPr>
          <a:lstStyle/>
          <a:p>
            <a:r>
              <a:rPr lang="en-US" sz="2800" dirty="0" smtClean="0">
                <a:latin typeface="Arial" panose="020B0604020202020204" pitchFamily="34" charset="0"/>
                <a:cs typeface="Arial" panose="020B0604020202020204" pitchFamily="34" charset="0"/>
              </a:rPr>
              <a:t>Introduction</a:t>
            </a:r>
          </a:p>
          <a:p>
            <a:r>
              <a:rPr lang="en-US" sz="2800" dirty="0" smtClean="0">
                <a:latin typeface="Arial" panose="020B0604020202020204" pitchFamily="34" charset="0"/>
                <a:cs typeface="Arial" panose="020B0604020202020204" pitchFamily="34" charset="0"/>
              </a:rPr>
              <a:t>Expert System</a:t>
            </a:r>
          </a:p>
          <a:p>
            <a:r>
              <a:rPr lang="en-US" sz="2800" dirty="0" smtClean="0">
                <a:latin typeface="Arial" panose="020B0604020202020204" pitchFamily="34" charset="0"/>
                <a:cs typeface="Arial" panose="020B0604020202020204" pitchFamily="34" charset="0"/>
              </a:rPr>
              <a:t>Expert System Project</a:t>
            </a:r>
          </a:p>
          <a:p>
            <a:r>
              <a:rPr lang="en-US" sz="2800" dirty="0" smtClean="0">
                <a:latin typeface="Arial" panose="020B0604020202020204" pitchFamily="34" charset="0"/>
                <a:cs typeface="Arial" panose="020B0604020202020204" pitchFamily="34" charset="0"/>
              </a:rPr>
              <a:t>Modeling and Analysis using Linear Programming</a:t>
            </a:r>
          </a:p>
          <a:p>
            <a:r>
              <a:rPr lang="en-US" sz="2800" dirty="0" smtClean="0">
                <a:latin typeface="Arial" panose="020B0604020202020204" pitchFamily="34" charset="0"/>
                <a:cs typeface="Arial" panose="020B0604020202020204" pitchFamily="34" charset="0"/>
              </a:rPr>
              <a:t>Linear Programming Project</a:t>
            </a:r>
          </a:p>
          <a:p>
            <a:r>
              <a:rPr lang="en-US" sz="2800" dirty="0" smtClean="0">
                <a:latin typeface="Arial" panose="020B0604020202020204" pitchFamily="34" charset="0"/>
                <a:cs typeface="Arial" panose="020B0604020202020204" pitchFamily="34" charset="0"/>
              </a:rPr>
              <a:t>Data Mining </a:t>
            </a:r>
          </a:p>
          <a:p>
            <a:r>
              <a:rPr lang="en-US" sz="2800" dirty="0" smtClean="0">
                <a:latin typeface="Arial" panose="020B0604020202020204" pitchFamily="34" charset="0"/>
                <a:cs typeface="Arial" panose="020B0604020202020204" pitchFamily="34" charset="0"/>
              </a:rPr>
              <a:t>Data Mining Project</a:t>
            </a:r>
          </a:p>
          <a:p>
            <a:r>
              <a:rPr lang="en-US" sz="2800" dirty="0" smtClean="0">
                <a:latin typeface="Arial" panose="020B0604020202020204" pitchFamily="34" charset="0"/>
                <a:cs typeface="Arial" panose="020B0604020202020204" pitchFamily="34" charset="0"/>
              </a:rPr>
              <a:t>Web Mining</a:t>
            </a:r>
          </a:p>
          <a:p>
            <a:r>
              <a:rPr lang="en-US" sz="2800" dirty="0" smtClean="0">
                <a:latin typeface="Arial" panose="020B0604020202020204" pitchFamily="34" charset="0"/>
                <a:cs typeface="Arial" panose="020B0604020202020204" pitchFamily="34" charset="0"/>
              </a:rPr>
              <a:t>Web Mining Project</a:t>
            </a:r>
          </a:p>
          <a:p>
            <a:r>
              <a:rPr lang="en-US" sz="2800" dirty="0" smtClean="0">
                <a:latin typeface="Arial" panose="020B0604020202020204" pitchFamily="34" charset="0"/>
                <a:cs typeface="Arial" panose="020B0604020202020204" pitchFamily="34" charset="0"/>
              </a:rPr>
              <a:t>References</a:t>
            </a:r>
          </a:p>
          <a:p>
            <a:endParaRPr lang="en-US" dirty="0" smtClean="0"/>
          </a:p>
          <a:p>
            <a:endParaRPr lang="en-US" dirty="0" smtClean="0"/>
          </a:p>
        </p:txBody>
      </p:sp>
    </p:spTree>
    <p:extLst>
      <p:ext uri="{BB962C8B-B14F-4D97-AF65-F5344CB8AC3E}">
        <p14:creationId xmlns:p14="http://schemas.microsoft.com/office/powerpoint/2010/main" val="20186754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462844"/>
            <a:ext cx="8911687" cy="857957"/>
          </a:xfrm>
        </p:spPr>
        <p:txBody>
          <a:bodyPr>
            <a:noAutofit/>
          </a:bodyPr>
          <a:lstStyle/>
          <a:p>
            <a:r>
              <a:rPr lang="en-US" sz="4400" dirty="0" smtClean="0">
                <a:latin typeface="Arial" panose="020B0604020202020204" pitchFamily="34" charset="0"/>
                <a:cs typeface="Arial" panose="020B0604020202020204" pitchFamily="34" charset="0"/>
              </a:rPr>
              <a:t>Introduction</a:t>
            </a:r>
            <a:endParaRPr lang="en-US" sz="4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122311" y="1535288"/>
            <a:ext cx="9382301" cy="5113867"/>
          </a:xfrm>
        </p:spPr>
        <p:txBody>
          <a:bodyPr>
            <a:normAutofit fontScale="70000" lnSpcReduction="20000"/>
          </a:bodyPr>
          <a:lstStyle/>
          <a:p>
            <a:r>
              <a:rPr lang="en-US" sz="4000" dirty="0">
                <a:latin typeface="Arial" panose="020B0604020202020204" pitchFamily="34" charset="0"/>
                <a:cs typeface="Arial" panose="020B0604020202020204" pitchFamily="34" charset="0"/>
              </a:rPr>
              <a:t>A </a:t>
            </a:r>
            <a:r>
              <a:rPr lang="en-US" sz="4000" b="1" dirty="0">
                <a:latin typeface="Arial" panose="020B0604020202020204" pitchFamily="34" charset="0"/>
                <a:cs typeface="Arial" panose="020B0604020202020204" pitchFamily="34" charset="0"/>
              </a:rPr>
              <a:t>decision support system</a:t>
            </a:r>
            <a:r>
              <a:rPr lang="en-US" sz="4000" dirty="0">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DSS</a:t>
            </a:r>
            <a:r>
              <a:rPr lang="en-US" sz="4000" dirty="0">
                <a:latin typeface="Arial" panose="020B0604020202020204" pitchFamily="34" charset="0"/>
                <a:cs typeface="Arial" panose="020B0604020202020204" pitchFamily="34" charset="0"/>
              </a:rPr>
              <a:t>) is an information system that supports business or organizational </a:t>
            </a:r>
            <a:r>
              <a:rPr lang="en-US" sz="4000" dirty="0" smtClean="0">
                <a:latin typeface="Arial" panose="020B0604020202020204" pitchFamily="34" charset="0"/>
                <a:cs typeface="Arial" panose="020B0604020202020204" pitchFamily="34" charset="0"/>
              </a:rPr>
              <a:t>decision-making activities.</a:t>
            </a:r>
          </a:p>
          <a:p>
            <a:r>
              <a:rPr lang="en-US" sz="4000" dirty="0">
                <a:latin typeface="Arial" panose="020B0604020202020204" pitchFamily="34" charset="0"/>
                <a:cs typeface="Arial" panose="020B0604020202020204" pitchFamily="34" charset="0"/>
              </a:rPr>
              <a:t>DSSs serve the management, operations and planning levels of an organization (usually mid and higher management) and help people make decisions about problems that may be rapidly changing and not easily specified in advance—i.e. unstructured and semi-structured decision problems</a:t>
            </a:r>
            <a:r>
              <a:rPr lang="en-US" sz="4000" dirty="0" smtClean="0">
                <a:latin typeface="Arial" panose="020B0604020202020204" pitchFamily="34" charset="0"/>
                <a:cs typeface="Arial" panose="020B0604020202020204" pitchFamily="34" charset="0"/>
              </a:rPr>
              <a:t>.</a:t>
            </a:r>
          </a:p>
          <a:p>
            <a:r>
              <a:rPr lang="en-US" sz="4000" dirty="0">
                <a:latin typeface="Arial" panose="020B0604020202020204" pitchFamily="34" charset="0"/>
                <a:cs typeface="Arial" panose="020B0604020202020204" pitchFamily="34" charset="0"/>
              </a:rPr>
              <a:t>Decision support systems can be either fully computerized or human-powered, or a combination of both.</a:t>
            </a:r>
            <a:endParaRPr lang="en-US" sz="4000" dirty="0" smtClean="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19466072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88622"/>
            <a:ext cx="8911687" cy="677334"/>
          </a:xfrm>
        </p:spPr>
        <p:txBody>
          <a:bodyPr>
            <a:noAutofit/>
          </a:bodyPr>
          <a:lstStyle/>
          <a:p>
            <a:r>
              <a:rPr lang="en-US" sz="4400" dirty="0" smtClean="0">
                <a:latin typeface="Arial" panose="020B0604020202020204" pitchFamily="34" charset="0"/>
                <a:cs typeface="Arial" panose="020B0604020202020204" pitchFamily="34" charset="0"/>
              </a:rPr>
              <a:t>Expert System</a:t>
            </a:r>
            <a:endParaRPr lang="en-US" sz="4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589212" y="1919111"/>
            <a:ext cx="8915400" cy="4526845"/>
          </a:xfrm>
        </p:spPr>
        <p:txBody>
          <a:bodyPr>
            <a:normAutofit/>
          </a:bodyPr>
          <a:lstStyle/>
          <a:p>
            <a:r>
              <a:rPr lang="en-US" sz="2800" dirty="0">
                <a:solidFill>
                  <a:schemeClr val="tx1"/>
                </a:solidFill>
                <a:latin typeface="Arial" panose="020B0604020202020204" pitchFamily="34" charset="0"/>
                <a:cs typeface="Arial" panose="020B0604020202020204" pitchFamily="34" charset="0"/>
              </a:rPr>
              <a:t>A</a:t>
            </a:r>
            <a:r>
              <a:rPr lang="en-US" sz="2800" dirty="0" smtClean="0">
                <a:solidFill>
                  <a:schemeClr val="tx1"/>
                </a:solidFill>
                <a:latin typeface="Arial" panose="020B0604020202020204" pitchFamily="34" charset="0"/>
                <a:cs typeface="Arial" panose="020B0604020202020204" pitchFamily="34" charset="0"/>
              </a:rPr>
              <a:t>n</a:t>
            </a:r>
            <a:r>
              <a:rPr lang="en-US" sz="2800" dirty="0">
                <a:solidFill>
                  <a:schemeClr val="tx1"/>
                </a:solidFill>
                <a:latin typeface="Arial" panose="020B0604020202020204" pitchFamily="34" charset="0"/>
                <a:cs typeface="Arial" panose="020B0604020202020204" pitchFamily="34" charset="0"/>
              </a:rPr>
              <a:t> e</a:t>
            </a:r>
            <a:r>
              <a:rPr lang="en-US" sz="2800" dirty="0" smtClean="0">
                <a:solidFill>
                  <a:schemeClr val="tx1"/>
                </a:solidFill>
                <a:latin typeface="Arial" panose="020B0604020202020204" pitchFamily="34" charset="0"/>
                <a:cs typeface="Arial" panose="020B0604020202020204" pitchFamily="34" charset="0"/>
              </a:rPr>
              <a:t>xpert </a:t>
            </a:r>
            <a:r>
              <a:rPr lang="en-US" sz="2800" dirty="0">
                <a:solidFill>
                  <a:schemeClr val="tx1"/>
                </a:solidFill>
                <a:latin typeface="Arial" panose="020B0604020202020204" pitchFamily="34" charset="0"/>
                <a:cs typeface="Arial" panose="020B0604020202020204" pitchFamily="34" charset="0"/>
              </a:rPr>
              <a:t>system is a computer system that emulates the decision-making ability of a human expert.</a:t>
            </a:r>
            <a:endParaRPr lang="en-US" sz="2800" dirty="0" smtClean="0">
              <a:solidFill>
                <a:schemeClr val="tx1"/>
              </a:solidFill>
              <a:latin typeface="Arial" panose="020B0604020202020204" pitchFamily="34" charset="0"/>
              <a:cs typeface="Arial" panose="020B0604020202020204" pitchFamily="34" charset="0"/>
            </a:endParaRPr>
          </a:p>
          <a:p>
            <a:r>
              <a:rPr lang="en-US" sz="2800" dirty="0" smtClean="0">
                <a:solidFill>
                  <a:schemeClr val="tx1"/>
                </a:solidFill>
                <a:latin typeface="Arial" panose="020B0604020202020204" pitchFamily="34" charset="0"/>
                <a:cs typeface="Arial" panose="020B0604020202020204" pitchFamily="34" charset="0"/>
              </a:rPr>
              <a:t>Expert </a:t>
            </a:r>
            <a:r>
              <a:rPr lang="en-US" sz="2800" dirty="0">
                <a:solidFill>
                  <a:schemeClr val="tx1"/>
                </a:solidFill>
                <a:latin typeface="Arial" panose="020B0604020202020204" pitchFamily="34" charset="0"/>
                <a:cs typeface="Arial" panose="020B0604020202020204" pitchFamily="34" charset="0"/>
              </a:rPr>
              <a:t>systems are designed to solve complex problems by </a:t>
            </a:r>
            <a:r>
              <a:rPr lang="en-US" sz="2800" dirty="0" smtClean="0">
                <a:solidFill>
                  <a:schemeClr val="tx1"/>
                </a:solidFill>
                <a:latin typeface="Arial" panose="020B0604020202020204" pitchFamily="34" charset="0"/>
                <a:cs typeface="Arial" panose="020B0604020202020204" pitchFamily="34" charset="0"/>
              </a:rPr>
              <a:t>reasoning</a:t>
            </a:r>
            <a:r>
              <a:rPr lang="en-US" sz="2800" dirty="0">
                <a:solidFill>
                  <a:schemeClr val="tx1"/>
                </a:solidFill>
                <a:latin typeface="Arial" panose="020B0604020202020204" pitchFamily="34" charset="0"/>
                <a:cs typeface="Arial" panose="020B0604020202020204" pitchFamily="34" charset="0"/>
              </a:rPr>
              <a:t> through bodies of knowledge, represented mainly as if–then </a:t>
            </a:r>
            <a:r>
              <a:rPr lang="en-US" sz="2800" dirty="0" smtClean="0">
                <a:solidFill>
                  <a:schemeClr val="tx1"/>
                </a:solidFill>
                <a:latin typeface="Arial" panose="020B0604020202020204" pitchFamily="34" charset="0"/>
                <a:cs typeface="Arial" panose="020B0604020202020204" pitchFamily="34" charset="0"/>
              </a:rPr>
              <a:t>rules</a:t>
            </a:r>
            <a:r>
              <a:rPr lang="en-US" sz="2800" dirty="0">
                <a:solidFill>
                  <a:schemeClr val="tx1"/>
                </a:solidFill>
                <a:latin typeface="Arial" panose="020B0604020202020204" pitchFamily="34" charset="0"/>
                <a:cs typeface="Arial" panose="020B0604020202020204" pitchFamily="34" charset="0"/>
              </a:rPr>
              <a:t> rather than through conventional procedural </a:t>
            </a:r>
            <a:r>
              <a:rPr lang="en-US" sz="2800" dirty="0" smtClean="0">
                <a:solidFill>
                  <a:schemeClr val="tx1"/>
                </a:solidFill>
                <a:latin typeface="Arial" panose="020B0604020202020204" pitchFamily="34" charset="0"/>
                <a:cs typeface="Arial" panose="020B0604020202020204" pitchFamily="34" charset="0"/>
              </a:rPr>
              <a:t>code.</a:t>
            </a:r>
          </a:p>
          <a:p>
            <a:r>
              <a:rPr lang="en-US" sz="2800" dirty="0">
                <a:solidFill>
                  <a:schemeClr val="tx1"/>
                </a:solidFill>
                <a:latin typeface="Arial" panose="020B0604020202020204" pitchFamily="34" charset="0"/>
                <a:cs typeface="Arial" panose="020B0604020202020204" pitchFamily="34" charset="0"/>
              </a:rPr>
              <a:t>An expert system is divided into two subsystems: the inference engine </a:t>
            </a:r>
            <a:r>
              <a:rPr lang="en-US" sz="2800" dirty="0" smtClean="0">
                <a:solidFill>
                  <a:schemeClr val="tx1"/>
                </a:solidFill>
                <a:latin typeface="Arial" panose="020B0604020202020204" pitchFamily="34" charset="0"/>
                <a:cs typeface="Arial" panose="020B0604020202020204" pitchFamily="34" charset="0"/>
              </a:rPr>
              <a:t>and the</a:t>
            </a:r>
            <a:r>
              <a:rPr lang="en-US" sz="2800" dirty="0">
                <a:solidFill>
                  <a:schemeClr val="tx1"/>
                </a:solidFill>
                <a:latin typeface="Arial" panose="020B0604020202020204" pitchFamily="34" charset="0"/>
                <a:cs typeface="Arial" panose="020B0604020202020204" pitchFamily="34" charset="0"/>
              </a:rPr>
              <a:t> knowledge base</a:t>
            </a:r>
            <a:r>
              <a:rPr lang="en-US" sz="2800" dirty="0" smtClean="0">
                <a:solidFill>
                  <a:schemeClr val="tx1"/>
                </a:solidFill>
                <a:latin typeface="Arial" panose="020B0604020202020204" pitchFamily="34" charset="0"/>
                <a:cs typeface="Arial" panose="020B0604020202020204" pitchFamily="34" charset="0"/>
              </a:rPr>
              <a:t>.</a:t>
            </a:r>
          </a:p>
          <a:p>
            <a:endParaRPr lang="en-US"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93459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8445" y="485422"/>
            <a:ext cx="9416168" cy="857956"/>
          </a:xfrm>
        </p:spPr>
        <p:txBody>
          <a:bodyPr>
            <a:noAutofit/>
          </a:bodyPr>
          <a:lstStyle/>
          <a:p>
            <a:r>
              <a:rPr lang="en-US" sz="4400" dirty="0" smtClean="0">
                <a:latin typeface="Arial" panose="020B0604020202020204" pitchFamily="34" charset="0"/>
                <a:cs typeface="Arial" panose="020B0604020202020204" pitchFamily="34" charset="0"/>
              </a:rPr>
              <a:t>Expert System Project</a:t>
            </a:r>
            <a:endParaRPr lang="en-US" sz="4400" dirty="0">
              <a:latin typeface="Arial" panose="020B0604020202020204" pitchFamily="34" charset="0"/>
              <a:cs typeface="Arial" panose="020B0604020202020204" pitchFamily="34" charset="0"/>
            </a:endParaRPr>
          </a:p>
        </p:txBody>
      </p:sp>
      <p:sp>
        <p:nvSpPr>
          <p:cNvPr id="16" name="Content Placeholder 15"/>
          <p:cNvSpPr>
            <a:spLocks noGrp="1"/>
          </p:cNvSpPr>
          <p:nvPr>
            <p:ph idx="1"/>
          </p:nvPr>
        </p:nvSpPr>
        <p:spPr>
          <a:xfrm>
            <a:off x="1614311" y="1794933"/>
            <a:ext cx="9890301" cy="4116289"/>
          </a:xfrm>
        </p:spPr>
        <p:txBody>
          <a:bodyPr/>
          <a:lstStyle/>
          <a:p>
            <a:r>
              <a:rPr lang="en-US" sz="2800" b="1" u="sng" dirty="0">
                <a:latin typeface="Arial" panose="020B0604020202020204" pitchFamily="34" charset="0"/>
                <a:cs typeface="Arial" panose="020B0604020202020204" pitchFamily="34" charset="0"/>
              </a:rPr>
              <a:t>Build </a:t>
            </a:r>
            <a:r>
              <a:rPr lang="en-US" sz="2800" b="1" u="sng" dirty="0" smtClean="0">
                <a:latin typeface="Arial" panose="020B0604020202020204" pitchFamily="34" charset="0"/>
                <a:cs typeface="Arial" panose="020B0604020202020204" pitchFamily="34" charset="0"/>
              </a:rPr>
              <a:t>an </a:t>
            </a:r>
            <a:r>
              <a:rPr lang="en-US" sz="2800" b="1" u="sng" dirty="0">
                <a:latin typeface="Arial" panose="020B0604020202020204" pitchFamily="34" charset="0"/>
                <a:cs typeface="Arial" panose="020B0604020202020204" pitchFamily="34" charset="0"/>
              </a:rPr>
              <a:t>Expert system using (</a:t>
            </a:r>
            <a:r>
              <a:rPr lang="en-US" sz="2800" b="1" u="sng" dirty="0">
                <a:latin typeface="Arial" panose="020B0604020202020204" pitchFamily="34" charset="0"/>
                <a:cs typeface="Arial" panose="020B0604020202020204" pitchFamily="34" charset="0"/>
                <a:hlinkClick r:id="rId2"/>
              </a:rPr>
              <a:t>www.mcgoo.com.au</a:t>
            </a:r>
            <a:r>
              <a:rPr lang="en-US" sz="2800" b="1" u="sng" dirty="0" smtClean="0">
                <a:latin typeface="Arial" panose="020B0604020202020204" pitchFamily="34" charset="0"/>
                <a:cs typeface="Arial" panose="020B0604020202020204" pitchFamily="34" charset="0"/>
              </a:rPr>
              <a:t>).</a:t>
            </a:r>
          </a:p>
          <a:p>
            <a:pPr marL="0" indent="0">
              <a:buNone/>
            </a:pPr>
            <a:endParaRPr lang="en-US" dirty="0"/>
          </a:p>
          <a:p>
            <a:endParaRPr lang="en-US" dirty="0"/>
          </a:p>
        </p:txBody>
      </p:sp>
      <p:pic>
        <p:nvPicPr>
          <p:cNvPr id="17" name="Picture 16"/>
          <p:cNvPicPr/>
          <p:nvPr/>
        </p:nvPicPr>
        <p:blipFill>
          <a:blip r:embed="rId3">
            <a:extLst>
              <a:ext uri="{28A0092B-C50C-407E-A947-70E740481C1C}">
                <a14:useLocalDpi xmlns:a14="http://schemas.microsoft.com/office/drawing/2010/main" val="0"/>
              </a:ext>
            </a:extLst>
          </a:blip>
          <a:stretch>
            <a:fillRect/>
          </a:stretch>
        </p:blipFill>
        <p:spPr>
          <a:xfrm>
            <a:off x="2088445" y="2607733"/>
            <a:ext cx="8545688" cy="3894667"/>
          </a:xfrm>
          <a:prstGeom prst="rect">
            <a:avLst/>
          </a:prstGeom>
        </p:spPr>
      </p:pic>
    </p:spTree>
    <p:extLst>
      <p:ext uri="{BB962C8B-B14F-4D97-AF65-F5344CB8AC3E}">
        <p14:creationId xmlns:p14="http://schemas.microsoft.com/office/powerpoint/2010/main" val="4105898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9423" y="598311"/>
            <a:ext cx="9495190" cy="1306689"/>
          </a:xfrm>
        </p:spPr>
        <p:txBody>
          <a:bodyPr>
            <a:normAutofit/>
          </a:bodyPr>
          <a:lstStyle/>
          <a:p>
            <a:r>
              <a:rPr lang="en-US" sz="4400" dirty="0">
                <a:latin typeface="Arial" panose="020B0604020202020204" pitchFamily="34" charset="0"/>
                <a:cs typeface="Arial" panose="020B0604020202020204" pitchFamily="34" charset="0"/>
              </a:rPr>
              <a:t>Expert System </a:t>
            </a:r>
            <a:r>
              <a:rPr lang="en-US" sz="4400" dirty="0" smtClean="0">
                <a:latin typeface="Arial" panose="020B0604020202020204" pitchFamily="34" charset="0"/>
                <a:cs typeface="Arial" panose="020B0604020202020204" pitchFamily="34" charset="0"/>
              </a:rPr>
              <a:t>Project Cont.</a:t>
            </a:r>
            <a:endParaRPr lang="en-US" sz="44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2532" y="1905000"/>
            <a:ext cx="7811911" cy="4111978"/>
          </a:xfrm>
        </p:spPr>
      </p:pic>
    </p:spTree>
    <p:extLst>
      <p:ext uri="{BB962C8B-B14F-4D97-AF65-F5344CB8AC3E}">
        <p14:creationId xmlns:p14="http://schemas.microsoft.com/office/powerpoint/2010/main" val="3965601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557" y="564444"/>
            <a:ext cx="9529056" cy="1049867"/>
          </a:xfrm>
        </p:spPr>
        <p:txBody>
          <a:bodyPr>
            <a:noAutofit/>
          </a:bodyPr>
          <a:lstStyle/>
          <a:p>
            <a:r>
              <a:rPr lang="en-US" sz="4400" dirty="0">
                <a:latin typeface="Arial" panose="020B0604020202020204" pitchFamily="34" charset="0"/>
                <a:cs typeface="Arial" panose="020B0604020202020204" pitchFamily="34" charset="0"/>
              </a:rPr>
              <a:t>Expert System </a:t>
            </a:r>
            <a:r>
              <a:rPr lang="en-US" sz="4400" dirty="0" smtClean="0">
                <a:latin typeface="Arial" panose="020B0604020202020204" pitchFamily="34" charset="0"/>
                <a:cs typeface="Arial" panose="020B0604020202020204" pitchFamily="34" charset="0"/>
              </a:rPr>
              <a:t>Project Cont.</a:t>
            </a:r>
            <a:br>
              <a:rPr lang="en-US" sz="4400" dirty="0" smtClean="0">
                <a:latin typeface="Arial" panose="020B0604020202020204" pitchFamily="34" charset="0"/>
                <a:cs typeface="Arial" panose="020B0604020202020204" pitchFamily="34" charset="0"/>
              </a:rPr>
            </a:br>
            <a:endParaRPr lang="en-US" sz="44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2532" y="1905000"/>
            <a:ext cx="7879645" cy="4006850"/>
          </a:xfrm>
        </p:spPr>
      </p:pic>
    </p:spTree>
    <p:extLst>
      <p:ext uri="{BB962C8B-B14F-4D97-AF65-F5344CB8AC3E}">
        <p14:creationId xmlns:p14="http://schemas.microsoft.com/office/powerpoint/2010/main" val="2811694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557" y="643467"/>
            <a:ext cx="9529056" cy="1261533"/>
          </a:xfrm>
        </p:spPr>
        <p:txBody>
          <a:bodyPr>
            <a:normAutofit/>
          </a:bodyPr>
          <a:lstStyle/>
          <a:p>
            <a:r>
              <a:rPr lang="en-US" sz="4400" dirty="0">
                <a:latin typeface="Arial" panose="020B0604020202020204" pitchFamily="34" charset="0"/>
                <a:cs typeface="Arial" panose="020B0604020202020204" pitchFamily="34" charset="0"/>
              </a:rPr>
              <a:t>Expert System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7689" y="1905000"/>
            <a:ext cx="7721600" cy="4006850"/>
          </a:xfrm>
        </p:spPr>
      </p:pic>
    </p:spTree>
    <p:extLst>
      <p:ext uri="{BB962C8B-B14F-4D97-AF65-F5344CB8AC3E}">
        <p14:creationId xmlns:p14="http://schemas.microsoft.com/office/powerpoint/2010/main" val="31199057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8133" y="632178"/>
            <a:ext cx="9506479" cy="1272821"/>
          </a:xfrm>
        </p:spPr>
        <p:txBody>
          <a:bodyPr>
            <a:normAutofit/>
          </a:bodyPr>
          <a:lstStyle/>
          <a:p>
            <a:r>
              <a:rPr lang="en-US" sz="4400" dirty="0">
                <a:latin typeface="Arial" panose="020B0604020202020204" pitchFamily="34" charset="0"/>
                <a:cs typeface="Arial" panose="020B0604020202020204" pitchFamily="34" charset="0"/>
              </a:rPr>
              <a:t>Expert System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9288" y="1904999"/>
            <a:ext cx="7608711" cy="4006851"/>
          </a:xfrm>
        </p:spPr>
      </p:pic>
    </p:spTree>
    <p:extLst>
      <p:ext uri="{BB962C8B-B14F-4D97-AF65-F5344CB8AC3E}">
        <p14:creationId xmlns:p14="http://schemas.microsoft.com/office/powerpoint/2010/main" val="11603682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557" y="609600"/>
            <a:ext cx="9529056" cy="1295400"/>
          </a:xfrm>
        </p:spPr>
        <p:txBody>
          <a:bodyPr>
            <a:normAutofit/>
          </a:bodyPr>
          <a:lstStyle/>
          <a:p>
            <a:r>
              <a:rPr lang="en-US" sz="4400" dirty="0">
                <a:latin typeface="Arial" panose="020B0604020202020204" pitchFamily="34" charset="0"/>
                <a:cs typeface="Arial" panose="020B0604020202020204" pitchFamily="34" charset="0"/>
              </a:rPr>
              <a:t>Expert System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4444" y="1905000"/>
            <a:ext cx="7631289" cy="4006850"/>
          </a:xfrm>
        </p:spPr>
      </p:pic>
    </p:spTree>
    <p:extLst>
      <p:ext uri="{BB962C8B-B14F-4D97-AF65-F5344CB8AC3E}">
        <p14:creationId xmlns:p14="http://schemas.microsoft.com/office/powerpoint/2010/main" val="29551771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9423" y="575733"/>
            <a:ext cx="9495190" cy="1329267"/>
          </a:xfrm>
        </p:spPr>
        <p:txBody>
          <a:bodyPr>
            <a:normAutofit/>
          </a:bodyPr>
          <a:lstStyle/>
          <a:p>
            <a:r>
              <a:rPr lang="en-US" sz="4400" dirty="0">
                <a:latin typeface="Arial" panose="020B0604020202020204" pitchFamily="34" charset="0"/>
                <a:cs typeface="Arial" panose="020B0604020202020204" pitchFamily="34" charset="0"/>
              </a:rPr>
              <a:t>Expert System Project Cont.</a:t>
            </a:r>
            <a:endParaRPr lang="en-US" sz="44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3200" y="1905000"/>
            <a:ext cx="7902222" cy="4006850"/>
          </a:xfrm>
        </p:spPr>
      </p:pic>
    </p:spTree>
    <p:extLst>
      <p:ext uri="{BB962C8B-B14F-4D97-AF65-F5344CB8AC3E}">
        <p14:creationId xmlns:p14="http://schemas.microsoft.com/office/powerpoint/2010/main" val="22866292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9733" y="496711"/>
            <a:ext cx="9404879" cy="1408289"/>
          </a:xfrm>
        </p:spPr>
        <p:txBody>
          <a:bodyPr>
            <a:normAutofit/>
          </a:bodyPr>
          <a:lstStyle/>
          <a:p>
            <a:r>
              <a:rPr lang="en-US" sz="4400" dirty="0">
                <a:latin typeface="Arial" panose="020B0604020202020204" pitchFamily="34" charset="0"/>
                <a:cs typeface="Arial" panose="020B0604020202020204" pitchFamily="34" charset="0"/>
              </a:rPr>
              <a:t>Expert System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36710" y="1905000"/>
            <a:ext cx="7529689" cy="4006850"/>
          </a:xfrm>
        </p:spPr>
      </p:pic>
    </p:spTree>
    <p:extLst>
      <p:ext uri="{BB962C8B-B14F-4D97-AF65-F5344CB8AC3E}">
        <p14:creationId xmlns:p14="http://schemas.microsoft.com/office/powerpoint/2010/main" val="33513392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5245" y="541867"/>
            <a:ext cx="9619368" cy="1363133"/>
          </a:xfrm>
        </p:spPr>
        <p:txBody>
          <a:bodyPr>
            <a:normAutofit/>
          </a:bodyPr>
          <a:lstStyle/>
          <a:p>
            <a:r>
              <a:rPr lang="en-US" sz="4400" dirty="0">
                <a:latin typeface="Arial" panose="020B0604020202020204" pitchFamily="34" charset="0"/>
                <a:cs typeface="Arial" panose="020B0604020202020204" pitchFamily="34" charset="0"/>
              </a:rPr>
              <a:t>Expert System Project Cont.</a:t>
            </a:r>
            <a:endParaRPr lang="en-US" sz="44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5422" y="1905000"/>
            <a:ext cx="7552267" cy="4006850"/>
          </a:xfrm>
        </p:spPr>
      </p:pic>
    </p:spTree>
    <p:extLst>
      <p:ext uri="{BB962C8B-B14F-4D97-AF65-F5344CB8AC3E}">
        <p14:creationId xmlns:p14="http://schemas.microsoft.com/office/powerpoint/2010/main" val="15578889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0711" y="587022"/>
            <a:ext cx="9483901" cy="1317978"/>
          </a:xfrm>
        </p:spPr>
        <p:txBody>
          <a:bodyPr>
            <a:normAutofit/>
          </a:bodyPr>
          <a:lstStyle/>
          <a:p>
            <a:r>
              <a:rPr lang="en-US" sz="4400" dirty="0">
                <a:latin typeface="Arial" panose="020B0604020202020204" pitchFamily="34" charset="0"/>
                <a:cs typeface="Arial" panose="020B0604020202020204" pitchFamily="34" charset="0"/>
              </a:rPr>
              <a:t>Expert System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0933" y="1905000"/>
            <a:ext cx="7992534" cy="4006850"/>
          </a:xfrm>
        </p:spPr>
      </p:pic>
    </p:spTree>
    <p:extLst>
      <p:ext uri="{BB962C8B-B14F-4D97-AF65-F5344CB8AC3E}">
        <p14:creationId xmlns:p14="http://schemas.microsoft.com/office/powerpoint/2010/main" val="25326750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2667" y="293512"/>
            <a:ext cx="9641946" cy="1343378"/>
          </a:xfrm>
        </p:spPr>
        <p:txBody>
          <a:bodyPr>
            <a:noAutofit/>
          </a:bodyPr>
          <a:lstStyle/>
          <a:p>
            <a:r>
              <a:rPr lang="en-US" sz="4400" dirty="0">
                <a:latin typeface="Arial" panose="020B0604020202020204" pitchFamily="34" charset="0"/>
                <a:cs typeface="Arial" panose="020B0604020202020204" pitchFamily="34" charset="0"/>
              </a:rPr>
              <a:t>Modeling and Analysis using Linear Programming</a:t>
            </a:r>
            <a:br>
              <a:rPr lang="en-US" sz="4400" dirty="0">
                <a:latin typeface="Arial" panose="020B0604020202020204" pitchFamily="34" charset="0"/>
                <a:cs typeface="Arial" panose="020B0604020202020204" pitchFamily="34" charset="0"/>
              </a:rPr>
            </a:br>
            <a:endParaRPr lang="en-US" sz="4400" dirty="0"/>
          </a:p>
        </p:txBody>
      </p:sp>
      <p:sp>
        <p:nvSpPr>
          <p:cNvPr id="3" name="Content Placeholder 2"/>
          <p:cNvSpPr>
            <a:spLocks noGrp="1"/>
          </p:cNvSpPr>
          <p:nvPr>
            <p:ph idx="1"/>
          </p:nvPr>
        </p:nvSpPr>
        <p:spPr>
          <a:xfrm>
            <a:off x="1253067" y="1885245"/>
            <a:ext cx="10588977" cy="4684888"/>
          </a:xfrm>
        </p:spPr>
        <p:txBody>
          <a:bodyPr>
            <a:normAutofit fontScale="32500" lnSpcReduction="20000"/>
          </a:bodyPr>
          <a:lstStyle/>
          <a:p>
            <a:r>
              <a:rPr lang="en-US" sz="7000" dirty="0">
                <a:latin typeface="Arial" panose="020B0604020202020204" pitchFamily="34" charset="0"/>
                <a:cs typeface="Arial" panose="020B0604020202020204" pitchFamily="34" charset="0"/>
              </a:rPr>
              <a:t>Linear programming is a simple technique where we depict complex relationships through linear functions and then find the optimum points. </a:t>
            </a:r>
            <a:endParaRPr lang="en-US" sz="7000" dirty="0" smtClean="0">
              <a:latin typeface="Arial" panose="020B0604020202020204" pitchFamily="34" charset="0"/>
              <a:cs typeface="Arial" panose="020B0604020202020204" pitchFamily="34" charset="0"/>
            </a:endParaRPr>
          </a:p>
          <a:p>
            <a:r>
              <a:rPr lang="en-US" sz="7000" dirty="0">
                <a:latin typeface="Arial" panose="020B0604020202020204" pitchFamily="34" charset="0"/>
                <a:cs typeface="Arial" panose="020B0604020202020204" pitchFamily="34" charset="0"/>
              </a:rPr>
              <a:t>The important word in previous sentence is depict. </a:t>
            </a:r>
            <a:endParaRPr lang="en-US" sz="7000" dirty="0" smtClean="0">
              <a:latin typeface="Arial" panose="020B0604020202020204" pitchFamily="34" charset="0"/>
              <a:cs typeface="Arial" panose="020B0604020202020204" pitchFamily="34" charset="0"/>
            </a:endParaRPr>
          </a:p>
          <a:p>
            <a:r>
              <a:rPr lang="en-US" sz="7000" dirty="0" smtClean="0">
                <a:latin typeface="Arial" panose="020B0604020202020204" pitchFamily="34" charset="0"/>
                <a:cs typeface="Arial" panose="020B0604020202020204" pitchFamily="34" charset="0"/>
              </a:rPr>
              <a:t>Applications </a:t>
            </a:r>
            <a:r>
              <a:rPr lang="en-US" sz="7000" dirty="0">
                <a:latin typeface="Arial" panose="020B0604020202020204" pitchFamily="34" charset="0"/>
                <a:cs typeface="Arial" panose="020B0604020202020204" pitchFamily="34" charset="0"/>
              </a:rPr>
              <a:t>of linear programming are every where around you. </a:t>
            </a:r>
            <a:endParaRPr lang="en-US" sz="7000" dirty="0" smtClean="0">
              <a:latin typeface="Arial" panose="020B0604020202020204" pitchFamily="34" charset="0"/>
              <a:cs typeface="Arial" panose="020B0604020202020204" pitchFamily="34" charset="0"/>
            </a:endParaRPr>
          </a:p>
          <a:p>
            <a:r>
              <a:rPr lang="en-US" sz="7000" dirty="0" smtClean="0">
                <a:latin typeface="Arial" panose="020B0604020202020204" pitchFamily="34" charset="0"/>
                <a:cs typeface="Arial" panose="020B0604020202020204" pitchFamily="34" charset="0"/>
              </a:rPr>
              <a:t>You </a:t>
            </a:r>
            <a:r>
              <a:rPr lang="en-US" sz="7000" dirty="0">
                <a:latin typeface="Arial" panose="020B0604020202020204" pitchFamily="34" charset="0"/>
                <a:cs typeface="Arial" panose="020B0604020202020204" pitchFamily="34" charset="0"/>
              </a:rPr>
              <a:t>use linear programming at personal and professional fronts. </a:t>
            </a:r>
            <a:endParaRPr lang="en-US" sz="7000" dirty="0" smtClean="0">
              <a:latin typeface="Arial" panose="020B0604020202020204" pitchFamily="34" charset="0"/>
              <a:cs typeface="Arial" panose="020B0604020202020204" pitchFamily="34" charset="0"/>
            </a:endParaRPr>
          </a:p>
          <a:p>
            <a:r>
              <a:rPr lang="en-US" sz="7000" dirty="0" smtClean="0">
                <a:latin typeface="Arial" panose="020B0604020202020204" pitchFamily="34" charset="0"/>
                <a:cs typeface="Arial" panose="020B0604020202020204" pitchFamily="34" charset="0"/>
              </a:rPr>
              <a:t>You </a:t>
            </a:r>
            <a:r>
              <a:rPr lang="en-US" sz="7000" dirty="0">
                <a:latin typeface="Arial" panose="020B0604020202020204" pitchFamily="34" charset="0"/>
                <a:cs typeface="Arial" panose="020B0604020202020204" pitchFamily="34" charset="0"/>
              </a:rPr>
              <a:t>are using linear programming when you are driving from home to work and want to take the shortest route. </a:t>
            </a:r>
            <a:endParaRPr lang="en-US" sz="7000" dirty="0" smtClean="0">
              <a:latin typeface="Arial" panose="020B0604020202020204" pitchFamily="34" charset="0"/>
              <a:cs typeface="Arial" panose="020B0604020202020204" pitchFamily="34" charset="0"/>
            </a:endParaRPr>
          </a:p>
          <a:p>
            <a:r>
              <a:rPr lang="en-US" sz="7000" dirty="0" smtClean="0">
                <a:latin typeface="Arial" panose="020B0604020202020204" pitchFamily="34" charset="0"/>
                <a:cs typeface="Arial" panose="020B0604020202020204" pitchFamily="34" charset="0"/>
              </a:rPr>
              <a:t>Steps</a:t>
            </a:r>
            <a:r>
              <a:rPr lang="en-US" sz="7000" dirty="0" smtClean="0">
                <a:latin typeface="Arial" panose="020B0604020202020204" pitchFamily="34" charset="0"/>
                <a:cs typeface="Arial" panose="020B0604020202020204" pitchFamily="34" charset="0"/>
              </a:rPr>
              <a:t>: Identify the Decision Variables,</a:t>
            </a:r>
            <a:r>
              <a:rPr lang="en-US" sz="7000" dirty="0">
                <a:latin typeface="Arial" panose="020B0604020202020204" pitchFamily="34" charset="0"/>
                <a:cs typeface="Arial" panose="020B0604020202020204" pitchFamily="34" charset="0"/>
              </a:rPr>
              <a:t> </a:t>
            </a:r>
            <a:r>
              <a:rPr lang="en-US" sz="7000" dirty="0" smtClean="0">
                <a:latin typeface="Arial" panose="020B0604020202020204" pitchFamily="34" charset="0"/>
                <a:cs typeface="Arial" panose="020B0604020202020204" pitchFamily="34" charset="0"/>
              </a:rPr>
              <a:t>Write the Objective Function, Mention the Constraints, Explicitly States the Non-negativity restriction. </a:t>
            </a:r>
            <a:endParaRPr lang="en-US" sz="7000"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5339175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845" y="508000"/>
            <a:ext cx="9517768" cy="1396999"/>
          </a:xfrm>
        </p:spPr>
        <p:txBody>
          <a:bodyPr>
            <a:noAutofit/>
          </a:bodyPr>
          <a:lstStyle/>
          <a:p>
            <a:r>
              <a:rPr lang="en-US" sz="4400" dirty="0">
                <a:latin typeface="Arial" panose="020B0604020202020204" pitchFamily="34" charset="0"/>
                <a:cs typeface="Arial" panose="020B0604020202020204" pitchFamily="34" charset="0"/>
              </a:rPr>
              <a:t>Linear Programming Project</a:t>
            </a:r>
            <a:br>
              <a:rPr lang="en-US" sz="4400" dirty="0">
                <a:latin typeface="Arial" panose="020B0604020202020204" pitchFamily="34" charset="0"/>
                <a:cs typeface="Arial" panose="020B0604020202020204" pitchFamily="34" charset="0"/>
              </a:rPr>
            </a:br>
            <a:endParaRPr lang="en-US" sz="4400" dirty="0"/>
          </a:p>
        </p:txBody>
      </p:sp>
      <p:sp>
        <p:nvSpPr>
          <p:cNvPr id="5" name="Content Placeholder 4"/>
          <p:cNvSpPr>
            <a:spLocks noGrp="1"/>
          </p:cNvSpPr>
          <p:nvPr>
            <p:ph idx="1"/>
          </p:nvPr>
        </p:nvSpPr>
        <p:spPr>
          <a:xfrm>
            <a:off x="1377244" y="1727201"/>
            <a:ext cx="10127368" cy="5023556"/>
          </a:xfrm>
        </p:spPr>
        <p:txBody>
          <a:bodyPr>
            <a:noAutofit/>
          </a:bodyPr>
          <a:lstStyle/>
          <a:p>
            <a:pPr lvl="0"/>
            <a:r>
              <a:rPr lang="en-US" sz="2800" b="1" u="sng" dirty="0">
                <a:latin typeface="Arial" panose="020B0604020202020204" pitchFamily="34" charset="0"/>
                <a:cs typeface="Arial" panose="020B0604020202020204" pitchFamily="34" charset="0"/>
              </a:rPr>
              <a:t>Solve the following question using excel solver:</a:t>
            </a:r>
            <a:endParaRPr lang="en-US" sz="2800" dirty="0">
              <a:latin typeface="Arial" panose="020B0604020202020204" pitchFamily="34" charset="0"/>
              <a:cs typeface="Arial" panose="020B0604020202020204" pitchFamily="34" charset="0"/>
            </a:endParaRPr>
          </a:p>
          <a:p>
            <a:pPr marL="0" indent="0">
              <a:buNone/>
            </a:pPr>
            <a:r>
              <a:rPr lang="en-US" sz="2800" dirty="0">
                <a:latin typeface="Arial" panose="020B0604020202020204" pitchFamily="34" charset="0"/>
                <a:cs typeface="Arial" panose="020B0604020202020204" pitchFamily="34" charset="0"/>
              </a:rPr>
              <a:t>You have $12,000 to invest and three different funds from which to choose .the municipal bond fund has a 7% return , the local bank’s CDs have an 8% return, and the high-risk account has an expected 12% return. To minimize the risk, you decide not to invest any more than $2,000 in the high –risk account. For tax reasons, you need to invest at least three times as much in municipal bond as in the bank CDs. Assume the year-end yields are expected. What are the optimal investment amounts?</a:t>
            </a:r>
          </a:p>
          <a:p>
            <a:endParaRPr lang="en-US" sz="2800" dirty="0"/>
          </a:p>
        </p:txBody>
      </p:sp>
    </p:spTree>
    <p:extLst>
      <p:ext uri="{BB962C8B-B14F-4D97-AF65-F5344CB8AC3E}">
        <p14:creationId xmlns:p14="http://schemas.microsoft.com/office/powerpoint/2010/main" val="36757468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1067" y="609600"/>
            <a:ext cx="9743545" cy="869243"/>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7067" y="1941689"/>
            <a:ext cx="8207022" cy="4131733"/>
          </a:xfrm>
        </p:spPr>
      </p:pic>
    </p:spTree>
    <p:extLst>
      <p:ext uri="{BB962C8B-B14F-4D97-AF65-F5344CB8AC3E}">
        <p14:creationId xmlns:p14="http://schemas.microsoft.com/office/powerpoint/2010/main" val="1835970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823" y="624110"/>
            <a:ext cx="9596790" cy="820868"/>
          </a:xfrm>
        </p:spPr>
        <p:txBody>
          <a:bodyPr>
            <a:noAutofit/>
          </a:bodyPr>
          <a:lstStyle/>
          <a:p>
            <a:r>
              <a:rPr lang="en-US" sz="4400" dirty="0">
                <a:latin typeface="Arial" panose="020B0604020202020204" pitchFamily="34" charset="0"/>
                <a:cs typeface="Arial" panose="020B0604020202020204" pitchFamily="34" charset="0"/>
              </a:rPr>
              <a:t>Linear Programming </a:t>
            </a:r>
            <a:r>
              <a:rPr lang="en-US" sz="4400" dirty="0" smtClean="0">
                <a:latin typeface="Arial" panose="020B0604020202020204" pitchFamily="34" charset="0"/>
                <a:cs typeface="Arial" panose="020B0604020202020204" pitchFamily="34" charset="0"/>
              </a:rPr>
              <a:t>Project cont.</a:t>
            </a:r>
            <a:r>
              <a:rPr lang="en-US" sz="4400" dirty="0">
                <a:latin typeface="Arial" panose="020B0604020202020204" pitchFamily="34" charset="0"/>
                <a:cs typeface="Arial" panose="020B0604020202020204" pitchFamily="34" charset="0"/>
              </a:rPr>
              <a:t/>
            </a:r>
            <a:br>
              <a:rPr lang="en-US" sz="4400" dirty="0">
                <a:latin typeface="Arial" panose="020B0604020202020204" pitchFamily="34" charset="0"/>
                <a:cs typeface="Arial" panose="020B0604020202020204" pitchFamily="34" charset="0"/>
              </a:rPr>
            </a:b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0622" y="1772356"/>
            <a:ext cx="8319911" cy="4139494"/>
          </a:xfrm>
        </p:spPr>
      </p:pic>
    </p:spTree>
    <p:extLst>
      <p:ext uri="{BB962C8B-B14F-4D97-AF65-F5344CB8AC3E}">
        <p14:creationId xmlns:p14="http://schemas.microsoft.com/office/powerpoint/2010/main" val="4161326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8133" y="587022"/>
            <a:ext cx="9506479" cy="1317977"/>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904999"/>
            <a:ext cx="8210542" cy="4134557"/>
          </a:xfrm>
        </p:spPr>
      </p:pic>
    </p:spTree>
    <p:extLst>
      <p:ext uri="{BB962C8B-B14F-4D97-AF65-F5344CB8AC3E}">
        <p14:creationId xmlns:p14="http://schemas.microsoft.com/office/powerpoint/2010/main" val="40137428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1379" y="587022"/>
            <a:ext cx="9653234" cy="1317978"/>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905000"/>
            <a:ext cx="8017371" cy="4213578"/>
          </a:xfrm>
        </p:spPr>
      </p:pic>
    </p:spTree>
    <p:extLst>
      <p:ext uri="{BB962C8B-B14F-4D97-AF65-F5344CB8AC3E}">
        <p14:creationId xmlns:p14="http://schemas.microsoft.com/office/powerpoint/2010/main" val="41483709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845" y="564444"/>
            <a:ext cx="9517768" cy="1340556"/>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912532" y="1821148"/>
            <a:ext cx="7732889" cy="4387741"/>
          </a:xfrm>
          <a:prstGeom prst="rect">
            <a:avLst/>
          </a:prstGeom>
        </p:spPr>
      </p:pic>
    </p:spTree>
    <p:extLst>
      <p:ext uri="{BB962C8B-B14F-4D97-AF65-F5344CB8AC3E}">
        <p14:creationId xmlns:p14="http://schemas.microsoft.com/office/powerpoint/2010/main" val="3265684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5868" y="553156"/>
            <a:ext cx="9438744" cy="1140177"/>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2592924" y="1905000"/>
            <a:ext cx="7928319" cy="4326467"/>
          </a:xfrm>
          <a:prstGeom prst="rect">
            <a:avLst/>
          </a:prstGeom>
        </p:spPr>
      </p:pic>
    </p:spTree>
    <p:extLst>
      <p:ext uri="{BB962C8B-B14F-4D97-AF65-F5344CB8AC3E}">
        <p14:creationId xmlns:p14="http://schemas.microsoft.com/office/powerpoint/2010/main" val="13185207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0401" y="553156"/>
            <a:ext cx="9574212" cy="1027288"/>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sp>
        <p:nvSpPr>
          <p:cNvPr id="7" name="Content Placeholder 6"/>
          <p:cNvSpPr>
            <a:spLocks noGrp="1"/>
          </p:cNvSpPr>
          <p:nvPr>
            <p:ph idx="1"/>
          </p:nvPr>
        </p:nvSpPr>
        <p:spPr/>
        <p:txBody>
          <a:bodyPr/>
          <a:lstStyle/>
          <a:p>
            <a:endParaRPr lang="en-US"/>
          </a:p>
        </p:txBody>
      </p:sp>
      <p:pic>
        <p:nvPicPr>
          <p:cNvPr id="8" name="Picture 7"/>
          <p:cNvPicPr/>
          <p:nvPr/>
        </p:nvPicPr>
        <p:blipFill>
          <a:blip r:embed="rId2">
            <a:extLst>
              <a:ext uri="{28A0092B-C50C-407E-A947-70E740481C1C}">
                <a14:useLocalDpi xmlns:a14="http://schemas.microsoft.com/office/drawing/2010/main" val="0"/>
              </a:ext>
            </a:extLst>
          </a:blip>
          <a:stretch>
            <a:fillRect/>
          </a:stretch>
        </p:blipFill>
        <p:spPr>
          <a:xfrm>
            <a:off x="2589212" y="1905001"/>
            <a:ext cx="8915400" cy="4461932"/>
          </a:xfrm>
          <a:prstGeom prst="rect">
            <a:avLst/>
          </a:prstGeom>
        </p:spPr>
      </p:pic>
    </p:spTree>
    <p:extLst>
      <p:ext uri="{BB962C8B-B14F-4D97-AF65-F5344CB8AC3E}">
        <p14:creationId xmlns:p14="http://schemas.microsoft.com/office/powerpoint/2010/main" val="14632207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9423" y="587022"/>
            <a:ext cx="9495190" cy="1031601"/>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sp>
        <p:nvSpPr>
          <p:cNvPr id="3" name="Content Placeholder 2"/>
          <p:cNvSpPr>
            <a:spLocks noGrp="1"/>
          </p:cNvSpPr>
          <p:nvPr>
            <p:ph idx="1"/>
          </p:nvPr>
        </p:nvSpPr>
        <p:spPr>
          <a:xfrm>
            <a:off x="2589212" y="1905000"/>
            <a:ext cx="8915400" cy="4006222"/>
          </a:xfrm>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589212" y="1758314"/>
            <a:ext cx="8915400" cy="4439285"/>
          </a:xfrm>
          <a:prstGeom prst="rect">
            <a:avLst/>
          </a:prstGeom>
        </p:spPr>
      </p:pic>
    </p:spTree>
    <p:extLst>
      <p:ext uri="{BB962C8B-B14F-4D97-AF65-F5344CB8AC3E}">
        <p14:creationId xmlns:p14="http://schemas.microsoft.com/office/powerpoint/2010/main" val="31714998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957" y="530578"/>
            <a:ext cx="9630656" cy="993422"/>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589212" y="1758314"/>
            <a:ext cx="8915400" cy="4484441"/>
          </a:xfrm>
          <a:prstGeom prst="rect">
            <a:avLst/>
          </a:prstGeom>
        </p:spPr>
      </p:pic>
    </p:spTree>
    <p:extLst>
      <p:ext uri="{BB962C8B-B14F-4D97-AF65-F5344CB8AC3E}">
        <p14:creationId xmlns:p14="http://schemas.microsoft.com/office/powerpoint/2010/main" val="25992873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557" y="564444"/>
            <a:ext cx="9529056" cy="884915"/>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sp>
        <p:nvSpPr>
          <p:cNvPr id="5" name="Content Placeholder 4"/>
          <p:cNvSpPr>
            <a:spLocks noGrp="1"/>
          </p:cNvSpPr>
          <p:nvPr>
            <p:ph idx="1"/>
          </p:nvPr>
        </p:nvSpPr>
        <p:spPr/>
        <p:txBody>
          <a:bodyPr/>
          <a:lstStyle/>
          <a:p>
            <a:endParaRPr lang="en-US"/>
          </a:p>
        </p:txBody>
      </p:sp>
      <p:pic>
        <p:nvPicPr>
          <p:cNvPr id="6" name="Picture 5"/>
          <p:cNvPicPr/>
          <p:nvPr/>
        </p:nvPicPr>
        <p:blipFill>
          <a:blip r:embed="rId2">
            <a:extLst>
              <a:ext uri="{28A0092B-C50C-407E-A947-70E740481C1C}">
                <a14:useLocalDpi xmlns:a14="http://schemas.microsoft.com/office/drawing/2010/main" val="0"/>
              </a:ext>
            </a:extLst>
          </a:blip>
          <a:stretch>
            <a:fillRect/>
          </a:stretch>
        </p:blipFill>
        <p:spPr>
          <a:xfrm>
            <a:off x="2589211" y="1758314"/>
            <a:ext cx="9264121" cy="4461863"/>
          </a:xfrm>
          <a:prstGeom prst="rect">
            <a:avLst/>
          </a:prstGeom>
        </p:spPr>
      </p:pic>
    </p:spTree>
    <p:extLst>
      <p:ext uri="{BB962C8B-B14F-4D97-AF65-F5344CB8AC3E}">
        <p14:creationId xmlns:p14="http://schemas.microsoft.com/office/powerpoint/2010/main" val="13003293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0711" y="553156"/>
            <a:ext cx="9483901" cy="914400"/>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589211" y="1628774"/>
            <a:ext cx="8915401" cy="4647847"/>
          </a:xfrm>
          <a:prstGeom prst="rect">
            <a:avLst/>
          </a:prstGeom>
        </p:spPr>
      </p:pic>
    </p:spTree>
    <p:extLst>
      <p:ext uri="{BB962C8B-B14F-4D97-AF65-F5344CB8AC3E}">
        <p14:creationId xmlns:p14="http://schemas.microsoft.com/office/powerpoint/2010/main" val="9120860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579" y="575733"/>
            <a:ext cx="9450034" cy="925689"/>
          </a:xfrm>
        </p:spPr>
        <p:txBody>
          <a:bodyPr>
            <a:noAutofit/>
          </a:bodyPr>
          <a:lstStyle/>
          <a:p>
            <a:r>
              <a:rPr lang="en-US" sz="4400" dirty="0">
                <a:latin typeface="Arial" panose="020B0604020202020204" pitchFamily="34" charset="0"/>
                <a:cs typeface="Arial" panose="020B0604020202020204" pitchFamily="34" charset="0"/>
              </a:rPr>
              <a:t>Linear Programming Project cont.</a:t>
            </a:r>
            <a:br>
              <a:rPr lang="en-US" sz="4400" dirty="0">
                <a:latin typeface="Arial" panose="020B0604020202020204" pitchFamily="34" charset="0"/>
                <a:cs typeface="Arial" panose="020B0604020202020204" pitchFamily="34" charset="0"/>
              </a:rPr>
            </a:br>
            <a:endParaRPr lang="en-US" sz="4400" dirty="0"/>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589212" y="1749778"/>
            <a:ext cx="8915400" cy="4459111"/>
          </a:xfrm>
          <a:prstGeom prst="rect">
            <a:avLst/>
          </a:prstGeom>
        </p:spPr>
      </p:pic>
    </p:spTree>
    <p:extLst>
      <p:ext uri="{BB962C8B-B14F-4D97-AF65-F5344CB8AC3E}">
        <p14:creationId xmlns:p14="http://schemas.microsoft.com/office/powerpoint/2010/main" val="28715275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1" y="541867"/>
            <a:ext cx="9472612" cy="936977"/>
          </a:xfrm>
        </p:spPr>
        <p:txBody>
          <a:bodyPr>
            <a:noAutofit/>
          </a:bodyPr>
          <a:lstStyle/>
          <a:p>
            <a:r>
              <a:rPr lang="en-US" sz="4400" dirty="0" smtClean="0">
                <a:latin typeface="Arial" panose="020B0604020202020204" pitchFamily="34" charset="0"/>
                <a:cs typeface="Arial" panose="020B0604020202020204" pitchFamily="34" charset="0"/>
              </a:rPr>
              <a:t>Data Mining</a:t>
            </a:r>
            <a:endParaRPr lang="en-US" sz="4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659467" y="1670756"/>
            <a:ext cx="9845145" cy="4515554"/>
          </a:xfrm>
        </p:spPr>
        <p:txBody>
          <a:bodyPr>
            <a:normAutofit fontScale="25000" lnSpcReduction="20000"/>
          </a:bodyPr>
          <a:lstStyle/>
          <a:p>
            <a:r>
              <a:rPr lang="en-US" sz="9600" dirty="0">
                <a:latin typeface="Arial" panose="020B0604020202020204" pitchFamily="34" charset="0"/>
                <a:cs typeface="Arial" panose="020B0604020202020204" pitchFamily="34" charset="0"/>
              </a:rPr>
              <a:t>Data mining is the process of finding anomalies, patterns and correlations within large data sets to predict </a:t>
            </a:r>
            <a:r>
              <a:rPr lang="en-US" sz="9600" dirty="0" smtClean="0">
                <a:latin typeface="Arial" panose="020B0604020202020204" pitchFamily="34" charset="0"/>
                <a:cs typeface="Arial" panose="020B0604020202020204" pitchFamily="34" charset="0"/>
              </a:rPr>
              <a:t>outcomes.</a:t>
            </a:r>
          </a:p>
          <a:p>
            <a:r>
              <a:rPr lang="en-US" sz="9600" dirty="0">
                <a:latin typeface="Arial" panose="020B0604020202020204" pitchFamily="34" charset="0"/>
                <a:cs typeface="Arial" panose="020B0604020202020204" pitchFamily="34" charset="0"/>
              </a:rPr>
              <a:t>The process of digging through data to discover hidden connections and predict future trends has a long history. Sometimes referred to as "knowledge discovery in databases," the term "data mining" wasn’t coined until the 1990s. </a:t>
            </a:r>
            <a:endParaRPr lang="en-US" sz="9600" dirty="0" smtClean="0">
              <a:latin typeface="Arial" panose="020B0604020202020204" pitchFamily="34" charset="0"/>
              <a:cs typeface="Arial" panose="020B0604020202020204" pitchFamily="34" charset="0"/>
            </a:endParaRPr>
          </a:p>
          <a:p>
            <a:r>
              <a:rPr lang="en-US" sz="9600" dirty="0">
                <a:latin typeface="Arial" panose="020B0604020202020204" pitchFamily="34" charset="0"/>
                <a:cs typeface="Arial" panose="020B0604020202020204" pitchFamily="34" charset="0"/>
              </a:rPr>
              <a:t>S</a:t>
            </a:r>
            <a:r>
              <a:rPr lang="en-US" sz="9600" dirty="0" smtClean="0">
                <a:latin typeface="Arial" panose="020B0604020202020204" pitchFamily="34" charset="0"/>
                <a:cs typeface="Arial" panose="020B0604020202020204" pitchFamily="34" charset="0"/>
              </a:rPr>
              <a:t>cientific </a:t>
            </a:r>
            <a:r>
              <a:rPr lang="en-US" sz="9600" dirty="0">
                <a:latin typeface="Arial" panose="020B0604020202020204" pitchFamily="34" charset="0"/>
                <a:cs typeface="Arial" panose="020B0604020202020204" pitchFamily="34" charset="0"/>
              </a:rPr>
              <a:t>disciplines: statistics (the numeric study of data relationships), artificial intelligence (human-like intelligence displayed by software and/or machines) and machine learning (algorithms that can learn from data to make predictions). </a:t>
            </a:r>
            <a:endParaRPr lang="en-US" sz="9600" dirty="0" smtClean="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a:t>
            </a:r>
            <a:r>
              <a:rPr lang="en-US" dirty="0"/>
              <a:t/>
            </a:r>
            <a:br>
              <a:rPr lang="en-US" dirty="0"/>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26978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7157" y="598311"/>
            <a:ext cx="9427456" cy="948268"/>
          </a:xfrm>
        </p:spPr>
        <p:txBody>
          <a:bodyPr>
            <a:noAutofit/>
          </a:bodyPr>
          <a:lstStyle/>
          <a:p>
            <a:r>
              <a:rPr lang="en-US" sz="4400" dirty="0" smtClean="0">
                <a:latin typeface="Arial" panose="020B0604020202020204" pitchFamily="34" charset="0"/>
                <a:cs typeface="Arial" panose="020B0604020202020204" pitchFamily="34" charset="0"/>
              </a:rPr>
              <a:t>Data Mining Project</a:t>
            </a:r>
            <a:endParaRPr lang="en-US" sz="4400" dirty="0">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2077157" y="1930400"/>
            <a:ext cx="9427455" cy="3980822"/>
          </a:xfrm>
        </p:spPr>
        <p:txBody>
          <a:bodyPr/>
          <a:lstStyle/>
          <a:p>
            <a:pPr lvl="0"/>
            <a:r>
              <a:rPr lang="en-US" sz="2800" b="1" u="sng" dirty="0">
                <a:latin typeface="Arial" panose="020B0604020202020204" pitchFamily="34" charset="0"/>
                <a:cs typeface="Arial" panose="020B0604020202020204" pitchFamily="34" charset="0"/>
              </a:rPr>
              <a:t>Solve the following questions using rapid miner:</a:t>
            </a:r>
            <a:endParaRPr lang="en-US" sz="2800" dirty="0">
              <a:latin typeface="Arial" panose="020B0604020202020204" pitchFamily="34" charset="0"/>
              <a:cs typeface="Arial" panose="020B0604020202020204" pitchFamily="34" charset="0"/>
            </a:endParaRPr>
          </a:p>
          <a:p>
            <a:pPr marL="0" indent="0">
              <a:buNone/>
            </a:pPr>
            <a:r>
              <a:rPr lang="en-US" sz="2800" b="1" u="sng" dirty="0">
                <a:latin typeface="Arial" panose="020B0604020202020204" pitchFamily="34" charset="0"/>
                <a:cs typeface="Arial" panose="020B0604020202020204" pitchFamily="34" charset="0"/>
              </a:rPr>
              <a:t>Question one: (General Data Mining Technique)</a:t>
            </a:r>
            <a:endParaRPr lang="en-US" sz="2800" dirty="0">
              <a:latin typeface="Arial" panose="020B0604020202020204" pitchFamily="34" charset="0"/>
              <a:cs typeface="Arial" panose="020B0604020202020204" pitchFamily="34" charset="0"/>
            </a:endParaRPr>
          </a:p>
          <a:p>
            <a:pPr marL="0" lvl="0" indent="0">
              <a:buNone/>
            </a:pPr>
            <a:r>
              <a:rPr lang="en-US" sz="2800" dirty="0">
                <a:latin typeface="Arial" panose="020B0604020202020204" pitchFamily="34" charset="0"/>
                <a:cs typeface="Arial" panose="020B0604020202020204" pitchFamily="34" charset="0"/>
              </a:rPr>
              <a:t>Apply a decision tree model to titanic data set to predict who survived and who didn’t.</a:t>
            </a:r>
          </a:p>
          <a:p>
            <a:pPr marL="0" lvl="0" indent="0">
              <a:buNone/>
            </a:pPr>
            <a:r>
              <a:rPr lang="en-US" sz="2800" dirty="0">
                <a:latin typeface="Arial" panose="020B0604020202020204" pitchFamily="34" charset="0"/>
                <a:cs typeface="Arial" panose="020B0604020202020204" pitchFamily="34" charset="0"/>
              </a:rPr>
              <a:t>Measure the performance of your model.</a:t>
            </a:r>
          </a:p>
          <a:p>
            <a:pPr marL="0" indent="0">
              <a:buNone/>
            </a:pPr>
            <a:endParaRPr lang="en-US" dirty="0"/>
          </a:p>
        </p:txBody>
      </p:sp>
    </p:spTree>
    <p:extLst>
      <p:ext uri="{BB962C8B-B14F-4D97-AF65-F5344CB8AC3E}">
        <p14:creationId xmlns:p14="http://schemas.microsoft.com/office/powerpoint/2010/main" val="30221946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0711" y="564444"/>
            <a:ext cx="9483901" cy="880535"/>
          </a:xfrm>
        </p:spPr>
        <p:txBody>
          <a:bodyPr>
            <a:noAutofit/>
          </a:bodyPr>
          <a:lstStyle/>
          <a:p>
            <a:r>
              <a:rPr lang="en-US" sz="4400" dirty="0" smtClean="0">
                <a:latin typeface="Arial" panose="020B0604020202020204" pitchFamily="34" charset="0"/>
                <a:cs typeface="Arial" panose="020B0604020202020204" pitchFamily="34" charset="0"/>
              </a:rPr>
              <a:t>Data Mining Project Cont.</a:t>
            </a:r>
            <a:endParaRPr lang="en-US" sz="44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8356" y="1828799"/>
            <a:ext cx="8331200" cy="4199467"/>
          </a:xfrm>
        </p:spPr>
      </p:pic>
    </p:spTree>
    <p:extLst>
      <p:ext uri="{BB962C8B-B14F-4D97-AF65-F5344CB8AC3E}">
        <p14:creationId xmlns:p14="http://schemas.microsoft.com/office/powerpoint/2010/main" val="13184368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557" y="575733"/>
            <a:ext cx="9529056" cy="1329267"/>
          </a:xfrm>
        </p:spPr>
        <p:txBody>
          <a:bodyPr>
            <a:normAutofit/>
          </a:bodyPr>
          <a:lstStyle/>
          <a:p>
            <a:r>
              <a:rPr lang="en-US" sz="4400" dirty="0">
                <a:latin typeface="Arial" panose="020B0604020202020204" pitchFamily="34" charset="0"/>
                <a:cs typeface="Arial" panose="020B0604020202020204" pitchFamily="34" charset="0"/>
              </a:rPr>
              <a:t>Data Mining </a:t>
            </a:r>
            <a:r>
              <a:rPr lang="en-US" sz="4400" dirty="0" smtClean="0">
                <a:latin typeface="Arial" panose="020B0604020202020204" pitchFamily="34" charset="0"/>
                <a:cs typeface="Arial" panose="020B0604020202020204" pitchFamily="34" charset="0"/>
              </a:rPr>
              <a:t>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7066" y="1905000"/>
            <a:ext cx="8173155" cy="4213578"/>
          </a:xfrm>
        </p:spPr>
      </p:pic>
    </p:spTree>
    <p:extLst>
      <p:ext uri="{BB962C8B-B14F-4D97-AF65-F5344CB8AC3E}">
        <p14:creationId xmlns:p14="http://schemas.microsoft.com/office/powerpoint/2010/main" val="36704456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289" y="598311"/>
            <a:ext cx="9461323" cy="1306689"/>
          </a:xfrm>
        </p:spPr>
        <p:txBody>
          <a:bodyPr>
            <a:normAutofit/>
          </a:bodyPr>
          <a:lstStyle/>
          <a:p>
            <a:r>
              <a:rPr lang="en-US" sz="4400" dirty="0">
                <a:latin typeface="Arial" panose="020B0604020202020204" pitchFamily="34" charset="0"/>
                <a:cs typeface="Arial" panose="020B0604020202020204" pitchFamily="34" charset="0"/>
              </a:rPr>
              <a:t>Data Mining </a:t>
            </a:r>
            <a:r>
              <a:rPr lang="en-US" sz="4400" dirty="0" smtClean="0">
                <a:latin typeface="Arial" panose="020B0604020202020204" pitchFamily="34" charset="0"/>
                <a:cs typeface="Arial" panose="020B0604020202020204" pitchFamily="34" charset="0"/>
              </a:rPr>
              <a:t>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3200" y="1905000"/>
            <a:ext cx="8150578" cy="4213577"/>
          </a:xfrm>
        </p:spPr>
      </p:pic>
    </p:spTree>
    <p:extLst>
      <p:ext uri="{BB962C8B-B14F-4D97-AF65-F5344CB8AC3E}">
        <p14:creationId xmlns:p14="http://schemas.microsoft.com/office/powerpoint/2010/main" val="24323561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689" y="541868"/>
            <a:ext cx="9562923" cy="1363132"/>
          </a:xfrm>
        </p:spPr>
        <p:txBody>
          <a:bodyPr>
            <a:normAutofit/>
          </a:bodyPr>
          <a:lstStyle/>
          <a:p>
            <a:r>
              <a:rPr lang="en-US" sz="4400" dirty="0">
                <a:latin typeface="Arial" panose="020B0604020202020204" pitchFamily="34" charset="0"/>
                <a:cs typeface="Arial" panose="020B0604020202020204" pitchFamily="34" charset="0"/>
              </a:rPr>
              <a:t>Data Mining </a:t>
            </a:r>
            <a:r>
              <a:rPr lang="en-US" sz="4400" dirty="0" smtClean="0">
                <a:latin typeface="Arial" panose="020B0604020202020204" pitchFamily="34" charset="0"/>
                <a:cs typeface="Arial" panose="020B0604020202020204" pitchFamily="34" charset="0"/>
              </a:rPr>
              <a:t>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3200" y="1904999"/>
            <a:ext cx="8263467" cy="4247445"/>
          </a:xfrm>
        </p:spPr>
      </p:pic>
    </p:spTree>
    <p:extLst>
      <p:ext uri="{BB962C8B-B14F-4D97-AF65-F5344CB8AC3E}">
        <p14:creationId xmlns:p14="http://schemas.microsoft.com/office/powerpoint/2010/main" val="26097554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689" y="564444"/>
            <a:ext cx="9562923" cy="1340556"/>
          </a:xfrm>
        </p:spPr>
        <p:txBody>
          <a:bodyPr>
            <a:normAutofit/>
          </a:bodyPr>
          <a:lstStyle/>
          <a:p>
            <a:r>
              <a:rPr lang="en-US" sz="4400" dirty="0">
                <a:latin typeface="Arial" panose="020B0604020202020204" pitchFamily="34" charset="0"/>
                <a:cs typeface="Arial" panose="020B0604020202020204" pitchFamily="34" charset="0"/>
              </a:rPr>
              <a:t>Data Mining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904999"/>
            <a:ext cx="8289564" cy="4157133"/>
          </a:xfrm>
        </p:spPr>
      </p:pic>
    </p:spTree>
    <p:extLst>
      <p:ext uri="{BB962C8B-B14F-4D97-AF65-F5344CB8AC3E}">
        <p14:creationId xmlns:p14="http://schemas.microsoft.com/office/powerpoint/2010/main" val="4344864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1710" y="620888"/>
            <a:ext cx="9382301" cy="778934"/>
          </a:xfrm>
        </p:spPr>
        <p:txBody>
          <a:bodyPr>
            <a:normAutofit/>
          </a:bodyPr>
          <a:lstStyle/>
          <a:p>
            <a:r>
              <a:rPr lang="en-US" sz="4400" dirty="0">
                <a:latin typeface="Arial" panose="020B0604020202020204" pitchFamily="34" charset="0"/>
                <a:cs typeface="Arial" panose="020B0604020202020204" pitchFamily="34" charset="0"/>
              </a:rPr>
              <a:t>Data Mining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8391" y="1905000"/>
            <a:ext cx="8108941" cy="4032956"/>
          </a:xfrm>
        </p:spPr>
      </p:pic>
    </p:spTree>
    <p:extLst>
      <p:ext uri="{BB962C8B-B14F-4D97-AF65-F5344CB8AC3E}">
        <p14:creationId xmlns:p14="http://schemas.microsoft.com/office/powerpoint/2010/main" val="11515420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979" y="575733"/>
            <a:ext cx="9551634" cy="948267"/>
          </a:xfrm>
        </p:spPr>
        <p:txBody>
          <a:bodyPr>
            <a:noAutofit/>
          </a:bodyPr>
          <a:lstStyle/>
          <a:p>
            <a:r>
              <a:rPr lang="en-US" sz="4400" dirty="0">
                <a:latin typeface="Arial" panose="020B0604020202020204" pitchFamily="34" charset="0"/>
                <a:cs typeface="Arial" panose="020B0604020202020204" pitchFamily="34" charset="0"/>
              </a:rPr>
              <a:t>Data Mining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783644"/>
            <a:ext cx="8187964" cy="4255912"/>
          </a:xfrm>
        </p:spPr>
      </p:pic>
    </p:spTree>
    <p:extLst>
      <p:ext uri="{BB962C8B-B14F-4D97-AF65-F5344CB8AC3E}">
        <p14:creationId xmlns:p14="http://schemas.microsoft.com/office/powerpoint/2010/main" val="25287951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689" y="624110"/>
            <a:ext cx="9562923" cy="798290"/>
          </a:xfrm>
        </p:spPr>
        <p:txBody>
          <a:bodyPr>
            <a:normAutofit/>
          </a:bodyPr>
          <a:lstStyle/>
          <a:p>
            <a:r>
              <a:rPr lang="en-US" sz="4400" dirty="0">
                <a:latin typeface="Arial" panose="020B0604020202020204" pitchFamily="34" charset="0"/>
                <a:cs typeface="Arial" panose="020B0604020202020204" pitchFamily="34" charset="0"/>
              </a:rPr>
              <a:t>Data Mining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749777"/>
            <a:ext cx="8605653" cy="4459111"/>
          </a:xfrm>
        </p:spPr>
      </p:pic>
    </p:spTree>
    <p:extLst>
      <p:ext uri="{BB962C8B-B14F-4D97-AF65-F5344CB8AC3E}">
        <p14:creationId xmlns:p14="http://schemas.microsoft.com/office/powerpoint/2010/main" val="33929745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0400" y="609600"/>
            <a:ext cx="9574213" cy="857957"/>
          </a:xfrm>
        </p:spPr>
        <p:txBody>
          <a:bodyPr>
            <a:noAutofit/>
          </a:bodyPr>
          <a:lstStyle/>
          <a:p>
            <a:r>
              <a:rPr lang="en-US" sz="4400" dirty="0" smtClean="0">
                <a:latin typeface="Arial" panose="020B0604020202020204" pitchFamily="34" charset="0"/>
                <a:cs typeface="Arial" panose="020B0604020202020204" pitchFamily="34" charset="0"/>
              </a:rPr>
              <a:t>Web Mining</a:t>
            </a:r>
            <a:endParaRPr lang="en-US" sz="4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783644" y="1682044"/>
            <a:ext cx="10160000" cy="4571999"/>
          </a:xfrm>
        </p:spPr>
        <p:txBody>
          <a:bodyPr>
            <a:noAutofit/>
          </a:bodyPr>
          <a:lstStyle/>
          <a:p>
            <a:r>
              <a:rPr lang="en-US" sz="2800" dirty="0">
                <a:latin typeface="Arial" panose="020B0604020202020204" pitchFamily="34" charset="0"/>
                <a:cs typeface="Arial" panose="020B0604020202020204" pitchFamily="34" charset="0"/>
              </a:rPr>
              <a:t>Web mining is the application of data mining techniques to discover patterns from the World Wide Web. As the name proposes, this is information gathered by mining the web. </a:t>
            </a:r>
            <a:endParaRPr lang="en-US" sz="280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The </a:t>
            </a:r>
            <a:r>
              <a:rPr lang="en-US" sz="2800" dirty="0">
                <a:latin typeface="Arial" panose="020B0604020202020204" pitchFamily="34" charset="0"/>
                <a:cs typeface="Arial" panose="020B0604020202020204" pitchFamily="34" charset="0"/>
              </a:rPr>
              <a:t>goal of Web structure mining is to generate structural summary about the Web site and Web page.</a:t>
            </a:r>
          </a:p>
        </p:txBody>
      </p:sp>
    </p:spTree>
    <p:extLst>
      <p:ext uri="{BB962C8B-B14F-4D97-AF65-F5344CB8AC3E}">
        <p14:creationId xmlns:p14="http://schemas.microsoft.com/office/powerpoint/2010/main" val="38031679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9423" y="609600"/>
            <a:ext cx="9495190" cy="711199"/>
          </a:xfrm>
        </p:spPr>
        <p:txBody>
          <a:bodyPr>
            <a:noAutofit/>
          </a:bodyPr>
          <a:lstStyle/>
          <a:p>
            <a:r>
              <a:rPr lang="en-US" sz="4400" dirty="0" smtClean="0">
                <a:latin typeface="Arial" panose="020B0604020202020204" pitchFamily="34" charset="0"/>
                <a:cs typeface="Arial" panose="020B0604020202020204" pitchFamily="34" charset="0"/>
              </a:rPr>
              <a:t>Web Mining Project </a:t>
            </a:r>
            <a:endParaRPr lang="en-US" sz="4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144889" y="1885244"/>
            <a:ext cx="9359723" cy="4025978"/>
          </a:xfrm>
        </p:spPr>
        <p:txBody>
          <a:bodyPr/>
          <a:lstStyle/>
          <a:p>
            <a:pPr marL="0" indent="0">
              <a:buNone/>
            </a:pPr>
            <a:r>
              <a:rPr lang="en-US" sz="2800" b="1" u="sng" dirty="0">
                <a:latin typeface="Arial" panose="020B0604020202020204" pitchFamily="34" charset="0"/>
                <a:cs typeface="Arial" panose="020B0604020202020204" pitchFamily="34" charset="0"/>
              </a:rPr>
              <a:t>Question two: (Web Mining Technique)</a:t>
            </a:r>
            <a:endParaRPr lang="en-US" sz="2800" dirty="0">
              <a:latin typeface="Arial" panose="020B0604020202020204" pitchFamily="34" charset="0"/>
              <a:cs typeface="Arial" panose="020B0604020202020204" pitchFamily="34" charset="0"/>
            </a:endParaRPr>
          </a:p>
          <a:p>
            <a:pPr marL="0" lvl="0" indent="0">
              <a:buNone/>
            </a:pPr>
            <a:r>
              <a:rPr lang="en-US" sz="2800" dirty="0">
                <a:latin typeface="Arial" panose="020B0604020202020204" pitchFamily="34" charset="0"/>
                <a:cs typeface="Arial" panose="020B0604020202020204" pitchFamily="34" charset="0"/>
              </a:rPr>
              <a:t>Text mine from a social media account ( www.twitter.com)</a:t>
            </a:r>
          </a:p>
          <a:p>
            <a:pPr marL="0" lvl="0" indent="0">
              <a:buNone/>
            </a:pPr>
            <a:r>
              <a:rPr lang="en-US" sz="2800" dirty="0">
                <a:latin typeface="Arial" panose="020B0604020202020204" pitchFamily="34" charset="0"/>
                <a:cs typeface="Arial" panose="020B0604020202020204" pitchFamily="34" charset="0"/>
              </a:rPr>
              <a:t>By using www.trendmaps.com choose a trendy word in Egypt.</a:t>
            </a:r>
          </a:p>
          <a:p>
            <a:pPr marL="0" indent="0">
              <a:buNone/>
            </a:pPr>
            <a:r>
              <a:rPr lang="en-US" b="1" dirty="0"/>
              <a:t> </a:t>
            </a:r>
            <a:endParaRPr lang="en-US" dirty="0"/>
          </a:p>
          <a:p>
            <a:pPr marL="0" indent="0">
              <a:buNone/>
            </a:pPr>
            <a:endParaRPr lang="en-US" dirty="0"/>
          </a:p>
        </p:txBody>
      </p:sp>
    </p:spTree>
    <p:extLst>
      <p:ext uri="{BB962C8B-B14F-4D97-AF65-F5344CB8AC3E}">
        <p14:creationId xmlns:p14="http://schemas.microsoft.com/office/powerpoint/2010/main" val="20736321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111" y="598312"/>
            <a:ext cx="9585501" cy="733778"/>
          </a:xfrm>
        </p:spPr>
        <p:txBody>
          <a:bodyPr>
            <a:noAutofit/>
          </a:bodyPr>
          <a:lstStyle/>
          <a:p>
            <a:r>
              <a:rPr lang="en-US" sz="4400" dirty="0">
                <a:latin typeface="Arial" panose="020B0604020202020204" pitchFamily="34" charset="0"/>
                <a:cs typeface="Arial" panose="020B0604020202020204" pitchFamily="34" charset="0"/>
              </a:rPr>
              <a:t>Web Mining Project </a:t>
            </a:r>
            <a:r>
              <a:rPr lang="en-US" sz="4400" dirty="0" smtClean="0">
                <a:latin typeface="Arial" panose="020B0604020202020204" pitchFamily="34" charset="0"/>
                <a:cs typeface="Arial" panose="020B0604020202020204" pitchFamily="34" charset="0"/>
              </a:rPr>
              <a:t>Cont.</a:t>
            </a:r>
            <a:endParaRPr lang="en-US" sz="44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4" y="1851379"/>
            <a:ext cx="8741119" cy="4222044"/>
          </a:xfrm>
        </p:spPr>
      </p:pic>
    </p:spTree>
    <p:extLst>
      <p:ext uri="{BB962C8B-B14F-4D97-AF65-F5344CB8AC3E}">
        <p14:creationId xmlns:p14="http://schemas.microsoft.com/office/powerpoint/2010/main" val="16668112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8133" y="609600"/>
            <a:ext cx="9506479" cy="846667"/>
          </a:xfrm>
        </p:spPr>
        <p:txBody>
          <a:bodyPr>
            <a:noAutofit/>
          </a:bodyPr>
          <a:lstStyle/>
          <a:p>
            <a:r>
              <a:rPr lang="en-US" sz="4400" dirty="0">
                <a:latin typeface="Arial" panose="020B0604020202020204" pitchFamily="34" charset="0"/>
                <a:cs typeface="Arial" panose="020B0604020202020204" pitchFamily="34" charset="0"/>
              </a:rPr>
              <a:t>Web Mining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8977" y="1727200"/>
            <a:ext cx="8071555" cy="4425243"/>
          </a:xfrm>
        </p:spPr>
      </p:pic>
    </p:spTree>
    <p:extLst>
      <p:ext uri="{BB962C8B-B14F-4D97-AF65-F5344CB8AC3E}">
        <p14:creationId xmlns:p14="http://schemas.microsoft.com/office/powerpoint/2010/main" val="8039353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5867" y="598312"/>
            <a:ext cx="9438745" cy="993422"/>
          </a:xfrm>
        </p:spPr>
        <p:txBody>
          <a:bodyPr>
            <a:noAutofit/>
          </a:bodyPr>
          <a:lstStyle/>
          <a:p>
            <a:r>
              <a:rPr lang="en-US" sz="4400" dirty="0">
                <a:latin typeface="Arial" panose="020B0604020202020204" pitchFamily="34" charset="0"/>
                <a:cs typeface="Arial" panose="020B0604020202020204" pitchFamily="34" charset="0"/>
              </a:rPr>
              <a:t>Web Mining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67379" y="1941513"/>
            <a:ext cx="8094132" cy="4323820"/>
          </a:xfrm>
        </p:spPr>
      </p:pic>
    </p:spTree>
    <p:extLst>
      <p:ext uri="{BB962C8B-B14F-4D97-AF65-F5344CB8AC3E}">
        <p14:creationId xmlns:p14="http://schemas.microsoft.com/office/powerpoint/2010/main" val="21855589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7157" y="598312"/>
            <a:ext cx="9427456" cy="914400"/>
          </a:xfrm>
        </p:spPr>
        <p:txBody>
          <a:bodyPr>
            <a:noAutofit/>
          </a:bodyPr>
          <a:lstStyle/>
          <a:p>
            <a:r>
              <a:rPr lang="en-US" sz="4400" dirty="0">
                <a:latin typeface="Arial" panose="020B0604020202020204" pitchFamily="34" charset="0"/>
                <a:cs typeface="Arial" panose="020B0604020202020204" pitchFamily="34" charset="0"/>
              </a:rPr>
              <a:t>Web Mining Project Cont.</a:t>
            </a:r>
            <a:endParaRPr lang="en-US" sz="4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3201" y="1941689"/>
            <a:ext cx="8365066" cy="4278489"/>
          </a:xfrm>
        </p:spPr>
      </p:pic>
    </p:spTree>
    <p:extLst>
      <p:ext uri="{BB962C8B-B14F-4D97-AF65-F5344CB8AC3E}">
        <p14:creationId xmlns:p14="http://schemas.microsoft.com/office/powerpoint/2010/main" val="31594892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9423" y="575733"/>
            <a:ext cx="9495190" cy="790223"/>
          </a:xfrm>
        </p:spPr>
        <p:txBody>
          <a:bodyPr>
            <a:noAutofit/>
          </a:bodyPr>
          <a:lstStyle/>
          <a:p>
            <a:r>
              <a:rPr lang="en-US" sz="4400" dirty="0">
                <a:latin typeface="Arial" panose="020B0604020202020204" pitchFamily="34" charset="0"/>
                <a:cs typeface="Arial" panose="020B0604020202020204" pitchFamily="34" charset="0"/>
              </a:rPr>
              <a:t>Web Mining Project Cont.</a:t>
            </a:r>
            <a:endParaRPr lang="en-US" sz="44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31911" y="1840089"/>
            <a:ext cx="8274756" cy="4368800"/>
          </a:xfrm>
        </p:spPr>
      </p:pic>
    </p:spTree>
    <p:extLst>
      <p:ext uri="{BB962C8B-B14F-4D97-AF65-F5344CB8AC3E}">
        <p14:creationId xmlns:p14="http://schemas.microsoft.com/office/powerpoint/2010/main" val="5893339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289" y="575733"/>
            <a:ext cx="9461323" cy="903111"/>
          </a:xfrm>
        </p:spPr>
        <p:txBody>
          <a:bodyPr>
            <a:noAutofit/>
          </a:bodyPr>
          <a:lstStyle/>
          <a:p>
            <a:r>
              <a:rPr lang="en-US" sz="4400" dirty="0">
                <a:latin typeface="Arial" panose="020B0604020202020204" pitchFamily="34" charset="0"/>
                <a:cs typeface="Arial" panose="020B0604020202020204" pitchFamily="34" charset="0"/>
              </a:rPr>
              <a:t>Web Mining Project Cont.</a:t>
            </a:r>
            <a:endParaRPr lang="en-US" sz="44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4800" y="1873955"/>
            <a:ext cx="8455378" cy="4334933"/>
          </a:xfrm>
        </p:spPr>
      </p:pic>
    </p:spTree>
    <p:extLst>
      <p:ext uri="{BB962C8B-B14F-4D97-AF65-F5344CB8AC3E}">
        <p14:creationId xmlns:p14="http://schemas.microsoft.com/office/powerpoint/2010/main" val="24023921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8133" y="609600"/>
            <a:ext cx="9506479" cy="812801"/>
          </a:xfrm>
        </p:spPr>
        <p:txBody>
          <a:bodyPr>
            <a:noAutofit/>
          </a:bodyPr>
          <a:lstStyle/>
          <a:p>
            <a:r>
              <a:rPr lang="en-US" sz="4400" dirty="0">
                <a:latin typeface="Arial" panose="020B0604020202020204" pitchFamily="34" charset="0"/>
                <a:cs typeface="Arial" panose="020B0604020202020204" pitchFamily="34" charset="0"/>
              </a:rPr>
              <a:t>Web Mining Project Cont.</a:t>
            </a:r>
            <a:endParaRPr lang="en-US" sz="4400"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4800" y="1964267"/>
            <a:ext cx="8094133" cy="4154311"/>
          </a:xfrm>
        </p:spPr>
      </p:pic>
    </p:spTree>
    <p:extLst>
      <p:ext uri="{BB962C8B-B14F-4D97-AF65-F5344CB8AC3E}">
        <p14:creationId xmlns:p14="http://schemas.microsoft.com/office/powerpoint/2010/main" val="15305228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845" y="598311"/>
            <a:ext cx="9517768" cy="846667"/>
          </a:xfrm>
        </p:spPr>
        <p:txBody>
          <a:bodyPr>
            <a:noAutofit/>
          </a:bodyPr>
          <a:lstStyle/>
          <a:p>
            <a:r>
              <a:rPr lang="en-US" sz="4400" dirty="0" smtClean="0">
                <a:latin typeface="Arial" panose="020B0604020202020204" pitchFamily="34" charset="0"/>
                <a:cs typeface="Arial" panose="020B0604020202020204" pitchFamily="34" charset="0"/>
              </a:rPr>
              <a:t>References</a:t>
            </a:r>
            <a:endParaRPr lang="en-US" sz="4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817511" y="1738488"/>
            <a:ext cx="9687101" cy="4617156"/>
          </a:xfrm>
        </p:spPr>
        <p:txBody>
          <a:bodyPr>
            <a:noAutofit/>
          </a:bodyPr>
          <a:lstStyle/>
          <a:p>
            <a:r>
              <a:rPr lang="en-US" sz="2800" dirty="0">
                <a:latin typeface="Arial" panose="020B0604020202020204" pitchFamily="34" charset="0"/>
                <a:cs typeface="Arial" panose="020B0604020202020204" pitchFamily="34" charset="0"/>
                <a:hlinkClick r:id="rId2"/>
              </a:rPr>
              <a:t>https://</a:t>
            </a:r>
            <a:r>
              <a:rPr lang="en-US" sz="2800" dirty="0" smtClean="0">
                <a:latin typeface="Arial" panose="020B0604020202020204" pitchFamily="34" charset="0"/>
                <a:cs typeface="Arial" panose="020B0604020202020204" pitchFamily="34" charset="0"/>
                <a:hlinkClick r:id="rId2"/>
              </a:rPr>
              <a:t>en.wikipedia.org/wiki/Decision_support_system</a:t>
            </a:r>
            <a:r>
              <a:rPr lang="en-US" sz="2800" dirty="0" smtClean="0">
                <a:latin typeface="Arial" panose="020B0604020202020204" pitchFamily="34" charset="0"/>
                <a:cs typeface="Arial" panose="020B0604020202020204" pitchFamily="34" charset="0"/>
              </a:rPr>
              <a:t> 31 July 2019</a:t>
            </a:r>
          </a:p>
          <a:p>
            <a:r>
              <a:rPr lang="en-US" sz="2800" dirty="0">
                <a:latin typeface="Arial" panose="020B0604020202020204" pitchFamily="34" charset="0"/>
                <a:cs typeface="Arial" panose="020B0604020202020204" pitchFamily="34" charset="0"/>
                <a:hlinkClick r:id="rId3"/>
              </a:rPr>
              <a:t>https://</a:t>
            </a:r>
            <a:r>
              <a:rPr lang="en-US" sz="2800" dirty="0" smtClean="0">
                <a:latin typeface="Arial" panose="020B0604020202020204" pitchFamily="34" charset="0"/>
                <a:cs typeface="Arial" panose="020B0604020202020204" pitchFamily="34" charset="0"/>
                <a:hlinkClick r:id="rId3"/>
              </a:rPr>
              <a:t>en.wikipedia.org/wiki/Expert_system</a:t>
            </a:r>
            <a:r>
              <a:rPr lang="en-US" sz="2800" dirty="0">
                <a:latin typeface="Arial" panose="020B0604020202020204" pitchFamily="34" charset="0"/>
                <a:cs typeface="Arial" panose="020B0604020202020204" pitchFamily="34" charset="0"/>
              </a:rPr>
              <a:t>-</a:t>
            </a:r>
            <a:r>
              <a:rPr lang="en-US" sz="2800" dirty="0" smtClean="0">
                <a:latin typeface="Arial" panose="020B0604020202020204" pitchFamily="34" charset="0"/>
                <a:cs typeface="Arial" panose="020B0604020202020204" pitchFamily="34" charset="0"/>
              </a:rPr>
              <a:t>31 July 2019</a:t>
            </a:r>
          </a:p>
          <a:p>
            <a:r>
              <a:rPr lang="en-US" sz="2800" dirty="0">
                <a:latin typeface="Arial" panose="020B0604020202020204" pitchFamily="34" charset="0"/>
                <a:cs typeface="Arial" panose="020B0604020202020204" pitchFamily="34" charset="0"/>
                <a:hlinkClick r:id="rId4"/>
              </a:rPr>
              <a:t>https://</a:t>
            </a:r>
            <a:r>
              <a:rPr lang="en-US" sz="2800" dirty="0" smtClean="0">
                <a:latin typeface="Arial" panose="020B0604020202020204" pitchFamily="34" charset="0"/>
                <a:cs typeface="Arial" panose="020B0604020202020204" pitchFamily="34" charset="0"/>
                <a:hlinkClick r:id="rId4"/>
              </a:rPr>
              <a:t>www.analyticsvidhya.com/blog/2017/02/lintroductory-guide-on-linear-programming-explained-in-simple-english/</a:t>
            </a:r>
            <a:r>
              <a:rPr lang="en-US" sz="2800" dirty="0">
                <a:latin typeface="Arial" panose="020B0604020202020204" pitchFamily="34" charset="0"/>
                <a:cs typeface="Arial" panose="020B0604020202020204" pitchFamily="34" charset="0"/>
              </a:rPr>
              <a:t>-</a:t>
            </a:r>
            <a:r>
              <a:rPr lang="en-US" sz="2800" dirty="0" smtClean="0">
                <a:latin typeface="Arial" panose="020B0604020202020204" pitchFamily="34" charset="0"/>
                <a:cs typeface="Arial" panose="020B0604020202020204" pitchFamily="34" charset="0"/>
              </a:rPr>
              <a:t>31 July 2019</a:t>
            </a:r>
          </a:p>
          <a:p>
            <a:r>
              <a:rPr lang="en-US" sz="2800" dirty="0">
                <a:latin typeface="Arial" panose="020B0604020202020204" pitchFamily="34" charset="0"/>
                <a:cs typeface="Arial" panose="020B0604020202020204" pitchFamily="34" charset="0"/>
                <a:hlinkClick r:id="rId5"/>
              </a:rPr>
              <a:t>https://</a:t>
            </a:r>
            <a:r>
              <a:rPr lang="en-US" sz="2800" dirty="0" smtClean="0">
                <a:latin typeface="Arial" panose="020B0604020202020204" pitchFamily="34" charset="0"/>
                <a:cs typeface="Arial" panose="020B0604020202020204" pitchFamily="34" charset="0"/>
                <a:hlinkClick r:id="rId5"/>
              </a:rPr>
              <a:t>www.sas.com/en_us/insights/analytics/data-mining.html</a:t>
            </a:r>
            <a:r>
              <a:rPr lang="en-US" sz="2800" dirty="0">
                <a:latin typeface="Arial" panose="020B0604020202020204" pitchFamily="34" charset="0"/>
                <a:cs typeface="Arial" panose="020B0604020202020204" pitchFamily="34" charset="0"/>
              </a:rPr>
              <a:t>-</a:t>
            </a:r>
            <a:r>
              <a:rPr lang="en-US" sz="2800" dirty="0" smtClean="0">
                <a:latin typeface="Arial" panose="020B0604020202020204" pitchFamily="34" charset="0"/>
                <a:cs typeface="Arial" panose="020B0604020202020204" pitchFamily="34" charset="0"/>
              </a:rPr>
              <a:t>1 August 2019</a:t>
            </a:r>
          </a:p>
          <a:p>
            <a:r>
              <a:rPr lang="en-US" sz="2800" u="sng" dirty="0">
                <a:solidFill>
                  <a:schemeClr val="accent1">
                    <a:lumMod val="60000"/>
                    <a:lumOff val="40000"/>
                  </a:schemeClr>
                </a:solidFill>
                <a:latin typeface="Arial" panose="020B0604020202020204" pitchFamily="34" charset="0"/>
                <a:cs typeface="Arial" panose="020B0604020202020204" pitchFamily="34" charset="0"/>
              </a:rPr>
              <a:t>https://</a:t>
            </a:r>
            <a:r>
              <a:rPr lang="en-US" sz="2800" u="sng" dirty="0" smtClean="0">
                <a:solidFill>
                  <a:schemeClr val="accent1">
                    <a:lumMod val="60000"/>
                    <a:lumOff val="40000"/>
                  </a:schemeClr>
                </a:solidFill>
                <a:latin typeface="Arial" panose="020B0604020202020204" pitchFamily="34" charset="0"/>
                <a:cs typeface="Arial" panose="020B0604020202020204" pitchFamily="34" charset="0"/>
              </a:rPr>
              <a:t>en.wikipedia.org/wiki/Web_mining</a:t>
            </a:r>
            <a:r>
              <a:rPr lang="en-US" sz="2800" dirty="0" smtClean="0">
                <a:latin typeface="Arial" panose="020B0604020202020204" pitchFamily="34" charset="0"/>
                <a:cs typeface="Arial" panose="020B0604020202020204" pitchFamily="34" charset="0"/>
              </a:rPr>
              <a:t>-1 August 2019</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8923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7112" y="1636889"/>
            <a:ext cx="8184444" cy="3736622"/>
          </a:xfrm>
        </p:spPr>
      </p:pic>
    </p:spTree>
    <p:extLst>
      <p:ext uri="{BB962C8B-B14F-4D97-AF65-F5344CB8AC3E}">
        <p14:creationId xmlns:p14="http://schemas.microsoft.com/office/powerpoint/2010/main" val="1832426442"/>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1334</TotalTime>
  <Words>567</Words>
  <Application>Microsoft Office PowerPoint</Application>
  <PresentationFormat>Widescreen</PresentationFormat>
  <Paragraphs>96</Paragraphs>
  <Slides>49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Century Gothic</vt:lpstr>
      <vt:lpstr>Wingdings 3</vt:lpstr>
      <vt:lpstr>Wisp</vt:lpstr>
      <vt:lpstr>Project Requirements</vt:lpstr>
      <vt:lpstr>Contents:</vt:lpstr>
      <vt:lpstr>Introduction</vt:lpstr>
      <vt:lpstr>Expert System</vt:lpstr>
      <vt:lpstr>Expert System Project</vt:lpstr>
      <vt:lpstr>Expert System Project Cont.</vt:lpstr>
      <vt:lpstr>Expert System Project Cont. </vt:lpstr>
      <vt:lpstr>Expert System Project Cont.</vt:lpstr>
      <vt:lpstr>Expert System Project Cont.</vt:lpstr>
      <vt:lpstr>Expert System Project Cont.</vt:lpstr>
      <vt:lpstr>Expert System Project Cont.</vt:lpstr>
      <vt:lpstr>Expert System Project Cont.</vt:lpstr>
      <vt:lpstr>Expert System Project Cont.</vt:lpstr>
      <vt:lpstr>Expert System Project Cont.</vt:lpstr>
      <vt:lpstr>Modeling and Analysis using Linear Programming </vt:lpstr>
      <vt:lpstr>Linear Programming Project </vt:lpstr>
      <vt:lpstr>Linear Programming Project cont. </vt:lpstr>
      <vt:lpstr>Linear Programming Project cont. </vt:lpstr>
      <vt:lpstr>Linear Programming Project cont. </vt:lpstr>
      <vt:lpstr>Linear Programming Project cont. </vt:lpstr>
      <vt:lpstr>Linear Programming Project cont. </vt:lpstr>
      <vt:lpstr>Linear Programming Project cont. </vt:lpstr>
      <vt:lpstr>Linear Programming Project cont. </vt:lpstr>
      <vt:lpstr>Linear Programming Project cont. </vt:lpstr>
      <vt:lpstr>Linear Programming Project cont. </vt:lpstr>
      <vt:lpstr>Linear Programming Project cont. </vt:lpstr>
      <vt:lpstr>Linear Programming Project cont. </vt:lpstr>
      <vt:lpstr>Linear Programming Project cont. </vt:lpstr>
      <vt:lpstr>Data Mining</vt:lpstr>
      <vt:lpstr>Data Mining Project</vt:lpstr>
      <vt:lpstr>Data Mining Project Cont.</vt:lpstr>
      <vt:lpstr>Data Mining Project Cont.</vt:lpstr>
      <vt:lpstr>Data Mining Project Cont.</vt:lpstr>
      <vt:lpstr>Data Mining Project Cont.</vt:lpstr>
      <vt:lpstr>Data Mining Project Cont.</vt:lpstr>
      <vt:lpstr>Data Mining Project Cont.</vt:lpstr>
      <vt:lpstr>Data Mining Project Cont.</vt:lpstr>
      <vt:lpstr>Data Mining Project Cont.</vt:lpstr>
      <vt:lpstr>Web Mining</vt:lpstr>
      <vt:lpstr>Web Mining Project </vt:lpstr>
      <vt:lpstr>Web Mining Project Cont.</vt:lpstr>
      <vt:lpstr>Web Mining Project Cont.</vt:lpstr>
      <vt:lpstr>Web Mining Project Cont.</vt:lpstr>
      <vt:lpstr>Web Mining Project Cont.</vt:lpstr>
      <vt:lpstr>Web Mining Project Cont.</vt:lpstr>
      <vt:lpstr>Web Mining Project Cont.</vt:lpstr>
      <vt:lpstr>Web Mining Project Cont.</vt:lpstr>
      <vt:lpstr>References</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hpp</dc:creator>
  <cp:lastModifiedBy>hpp</cp:lastModifiedBy>
  <cp:revision>36</cp:revision>
  <dcterms:created xsi:type="dcterms:W3CDTF">2019-07-31T16:37:31Z</dcterms:created>
  <dcterms:modified xsi:type="dcterms:W3CDTF">2019-08-07T10:53:07Z</dcterms:modified>
</cp:coreProperties>
</file>